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1"/>
  </p:handoutMasterIdLst>
  <p:sldIdLst>
    <p:sldId id="256" r:id="rId2"/>
    <p:sldId id="262" r:id="rId3"/>
    <p:sldId id="299" r:id="rId4"/>
    <p:sldId id="305" r:id="rId5"/>
    <p:sldId id="263" r:id="rId6"/>
    <p:sldId id="269" r:id="rId7"/>
    <p:sldId id="270" r:id="rId8"/>
    <p:sldId id="281" r:id="rId9"/>
    <p:sldId id="272" r:id="rId10"/>
    <p:sldId id="273" r:id="rId11"/>
    <p:sldId id="274" r:id="rId12"/>
    <p:sldId id="264" r:id="rId13"/>
    <p:sldId id="267" r:id="rId14"/>
    <p:sldId id="266" r:id="rId15"/>
    <p:sldId id="282" r:id="rId16"/>
    <p:sldId id="283" r:id="rId17"/>
    <p:sldId id="275" r:id="rId18"/>
    <p:sldId id="301" r:id="rId19"/>
    <p:sldId id="276" r:id="rId20"/>
    <p:sldId id="277" r:id="rId21"/>
    <p:sldId id="284" r:id="rId22"/>
    <p:sldId id="307" r:id="rId23"/>
    <p:sldId id="308" r:id="rId24"/>
    <p:sldId id="309" r:id="rId25"/>
    <p:sldId id="310" r:id="rId26"/>
    <p:sldId id="286" r:id="rId27"/>
    <p:sldId id="302" r:id="rId28"/>
    <p:sldId id="313" r:id="rId29"/>
    <p:sldId id="303" r:id="rId30"/>
    <p:sldId id="311" r:id="rId31"/>
    <p:sldId id="294" r:id="rId32"/>
    <p:sldId id="295" r:id="rId33"/>
    <p:sldId id="296" r:id="rId34"/>
    <p:sldId id="312" r:id="rId35"/>
    <p:sldId id="297" r:id="rId36"/>
    <p:sldId id="298" r:id="rId37"/>
    <p:sldId id="300" r:id="rId38"/>
    <p:sldId id="292" r:id="rId39"/>
    <p:sldId id="30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image" Target="../media/image61.wmf"/><Relationship Id="rId1" Type="http://schemas.openxmlformats.org/officeDocument/2006/relationships/image" Target="../media/image68.wmf"/><Relationship Id="rId6" Type="http://schemas.openxmlformats.org/officeDocument/2006/relationships/image" Target="../media/image70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jpe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10" Type="http://schemas.openxmlformats.org/officeDocument/2006/relationships/image" Target="../media/image53.wmf"/><Relationship Id="rId4" Type="http://schemas.openxmlformats.org/officeDocument/2006/relationships/image" Target="../media/image47.wmf"/><Relationship Id="rId9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85009B9-A1BD-4971-9FAE-BC8A8DCBEB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52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5.bin"/><Relationship Id="rId21" Type="http://schemas.openxmlformats.org/officeDocument/2006/relationships/image" Target="../media/image40.png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51.wmf"/><Relationship Id="rId3" Type="http://schemas.openxmlformats.org/officeDocument/2006/relationships/oleObject" Target="../embeddings/oleObject24.bin"/><Relationship Id="rId21" Type="http://schemas.openxmlformats.org/officeDocument/2006/relationships/oleObject" Target="../embeddings/oleObject33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48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20" Type="http://schemas.openxmlformats.org/officeDocument/2006/relationships/image" Target="../media/image52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28.bin"/><Relationship Id="rId24" Type="http://schemas.openxmlformats.org/officeDocument/2006/relationships/oleObject" Target="../embeddings/oleObject35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10" Type="http://schemas.openxmlformats.org/officeDocument/2006/relationships/image" Target="../media/image47.wmf"/><Relationship Id="rId19" Type="http://schemas.openxmlformats.org/officeDocument/2006/relationships/oleObject" Target="../embeddings/oleObject32.bin"/><Relationship Id="rId4" Type="http://schemas.openxmlformats.org/officeDocument/2006/relationships/image" Target="../media/image44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49.wmf"/><Relationship Id="rId22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64.wmf"/><Relationship Id="rId26" Type="http://schemas.openxmlformats.org/officeDocument/2006/relationships/image" Target="../media/image67.png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7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45.bin"/><Relationship Id="rId25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20" Type="http://schemas.openxmlformats.org/officeDocument/2006/relationships/image" Target="../media/image6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42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39.bin"/><Relationship Id="rId15" Type="http://schemas.openxmlformats.org/officeDocument/2006/relationships/oleObject" Target="../embeddings/oleObject44.bin"/><Relationship Id="rId23" Type="http://schemas.openxmlformats.org/officeDocument/2006/relationships/oleObject" Target="../embeddings/oleObject440.bin"/><Relationship Id="rId28" Type="http://schemas.openxmlformats.org/officeDocument/2006/relationships/image" Target="../media/image67.wmf"/><Relationship Id="rId10" Type="http://schemas.openxmlformats.org/officeDocument/2006/relationships/image" Target="../media/image60.wmf"/><Relationship Id="rId19" Type="http://schemas.openxmlformats.org/officeDocument/2006/relationships/oleObject" Target="../embeddings/oleObject46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62.wmf"/><Relationship Id="rId22" Type="http://schemas.openxmlformats.org/officeDocument/2006/relationships/image" Target="../media/image66.wmf"/><Relationship Id="rId27" Type="http://schemas.openxmlformats.org/officeDocument/2006/relationships/oleObject" Target="../embeddings/oleObject4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54.bin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63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7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8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99.png"/><Relationship Id="rId3" Type="http://schemas.openxmlformats.org/officeDocument/2006/relationships/oleObject" Target="../embeddings/oleObject67.bin"/><Relationship Id="rId21" Type="http://schemas.openxmlformats.org/officeDocument/2006/relationships/image" Target="../media/image102.png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93.wmf"/><Relationship Id="rId17" Type="http://schemas.openxmlformats.org/officeDocument/2006/relationships/image" Target="../media/image98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96.png"/><Relationship Id="rId20" Type="http://schemas.openxmlformats.org/officeDocument/2006/relationships/image" Target="../media/image101.png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image" Target="../media/image95.png"/><Relationship Id="rId10" Type="http://schemas.openxmlformats.org/officeDocument/2006/relationships/image" Target="../media/image92.wmf"/><Relationship Id="rId19" Type="http://schemas.openxmlformats.org/officeDocument/2006/relationships/image" Target="../media/image100.png"/><Relationship Id="rId4" Type="http://schemas.openxmlformats.org/officeDocument/2006/relationships/image" Target="../media/image89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7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2.jpeg"/><Relationship Id="rId4" Type="http://schemas.openxmlformats.org/officeDocument/2006/relationships/image" Target="../media/image10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9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3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12" Type="http://schemas.openxmlformats.org/officeDocument/2006/relationships/image" Target="../media/image22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png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最优化技术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4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6799"/>
              </p:ext>
            </p:extLst>
          </p:nvPr>
        </p:nvGraphicFramePr>
        <p:xfrm>
          <a:off x="3033232" y="261258"/>
          <a:ext cx="5856790" cy="5554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" name="Equation" r:id="rId3" imgW="2463480" imgH="2336760" progId="Equation.DSMT4">
                  <p:embed/>
                </p:oleObj>
              </mc:Choice>
              <mc:Fallback>
                <p:oleObj name="Equation" r:id="rId3" imgW="2463480" imgH="2336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232" y="261258"/>
                        <a:ext cx="5856790" cy="5554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</p:spTree>
    <p:extLst>
      <p:ext uri="{BB962C8B-B14F-4D97-AF65-F5344CB8AC3E}">
        <p14:creationId xmlns:p14="http://schemas.microsoft.com/office/powerpoint/2010/main" val="142820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388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278151"/>
              </p:ext>
            </p:extLst>
          </p:nvPr>
        </p:nvGraphicFramePr>
        <p:xfrm>
          <a:off x="1926635" y="1180618"/>
          <a:ext cx="7756392" cy="344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" name="Equation" r:id="rId3" imgW="3632040" imgH="1612800" progId="Equation.DSMT4">
                  <p:embed/>
                </p:oleObj>
              </mc:Choice>
              <mc:Fallback>
                <p:oleObj name="Equation" r:id="rId3" imgW="3632040" imgH="16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635" y="1180618"/>
                        <a:ext cx="7756392" cy="3444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</p:spTree>
    <p:extLst>
      <p:ext uri="{BB962C8B-B14F-4D97-AF65-F5344CB8AC3E}">
        <p14:creationId xmlns:p14="http://schemas.microsoft.com/office/powerpoint/2010/main" val="136256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黄金分割法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(Golden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Section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Method)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又称为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0.618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法，是用于在单峰函数区间上求极小的一种方法。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基本思想：通过取试探点和进行函数值比较，使包含极小点的搜索区间不断减少，当区间长度缩短到一定程度时，就得到函数极小点的近似值。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黄金分割法的取点原则：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141893" y="4267812"/>
            <a:ext cx="218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对称取点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41893" y="5016810"/>
            <a:ext cx="302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等区间收缩率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141893" y="5765808"/>
            <a:ext cx="3022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3. </a:t>
            </a:r>
            <a:r>
              <a:rPr lang="zh-CN" altLang="en-US" sz="2800" dirty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留点可用 </a:t>
            </a:r>
            <a:endParaRPr lang="en-US" altLang="zh-CN" sz="2800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endParaRPr lang="zh-CN" altLang="en-US" sz="2800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6626" name="Picture 2" descr="https://img-blog.csdnimg.cn/20190512190338246.png#pic_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02" y="1296007"/>
            <a:ext cx="238125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8"/>
          <a:stretch/>
        </p:blipFill>
        <p:spPr>
          <a:xfrm>
            <a:off x="8049915" y="3447710"/>
            <a:ext cx="4008764" cy="241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utoUpdateAnimBg="0"/>
      <p:bldP spid="8" grpId="0" autoUpdateAnimBg="0"/>
      <p:bldP spid="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6125" y="728163"/>
            <a:ext cx="10515600" cy="5458506"/>
          </a:xfrm>
        </p:spPr>
        <p:txBody>
          <a:bodyPr/>
          <a:lstStyle/>
          <a:p>
            <a:r>
              <a:rPr lang="zh-CN" altLang="en-US" dirty="0"/>
              <a:t>区间搜索率的确定：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graphicFrame>
        <p:nvGraphicFramePr>
          <p:cNvPr id="5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716214"/>
              </p:ext>
            </p:extLst>
          </p:nvPr>
        </p:nvGraphicFramePr>
        <p:xfrm>
          <a:off x="1031081" y="1178718"/>
          <a:ext cx="6691313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Equation" r:id="rId3" imgW="3073320" imgH="457200" progId="Equation.DSMT4">
                  <p:embed/>
                </p:oleObj>
              </mc:Choice>
              <mc:Fallback>
                <p:oleObj name="Equation" r:id="rId3" imgW="3073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081" y="1178718"/>
                        <a:ext cx="6691313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148"/>
          <p:cNvGrpSpPr>
            <a:grpSpLocks/>
          </p:cNvGrpSpPr>
          <p:nvPr/>
        </p:nvGrpSpPr>
        <p:grpSpPr bwMode="auto">
          <a:xfrm>
            <a:off x="1228223" y="1844675"/>
            <a:ext cx="6083300" cy="1690688"/>
            <a:chOff x="431" y="1162"/>
            <a:chExt cx="3832" cy="1065"/>
          </a:xfrm>
        </p:grpSpPr>
        <p:grpSp>
          <p:nvGrpSpPr>
            <p:cNvPr id="7" name="Group 105"/>
            <p:cNvGrpSpPr>
              <a:grpSpLocks/>
            </p:cNvGrpSpPr>
            <p:nvPr/>
          </p:nvGrpSpPr>
          <p:grpSpPr bwMode="auto">
            <a:xfrm>
              <a:off x="544" y="1842"/>
              <a:ext cx="3424" cy="0"/>
              <a:chOff x="544" y="1842"/>
              <a:chExt cx="3424" cy="0"/>
            </a:xfrm>
          </p:grpSpPr>
          <p:sp>
            <p:nvSpPr>
              <p:cNvPr id="23" name="Line 96"/>
              <p:cNvSpPr>
                <a:spLocks noChangeShapeType="1"/>
              </p:cNvSpPr>
              <p:nvPr/>
            </p:nvSpPr>
            <p:spPr bwMode="auto">
              <a:xfrm>
                <a:off x="544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Line 97"/>
              <p:cNvSpPr>
                <a:spLocks noChangeShapeType="1"/>
              </p:cNvSpPr>
              <p:nvPr/>
            </p:nvSpPr>
            <p:spPr bwMode="auto">
              <a:xfrm>
                <a:off x="1225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Line 98"/>
              <p:cNvSpPr>
                <a:spLocks noChangeShapeType="1"/>
              </p:cNvSpPr>
              <p:nvPr/>
            </p:nvSpPr>
            <p:spPr bwMode="auto">
              <a:xfrm>
                <a:off x="191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6" name="Line 99"/>
              <p:cNvSpPr>
                <a:spLocks noChangeShapeType="1"/>
              </p:cNvSpPr>
              <p:nvPr/>
            </p:nvSpPr>
            <p:spPr bwMode="auto">
              <a:xfrm>
                <a:off x="260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Line 100"/>
              <p:cNvSpPr>
                <a:spLocks noChangeShapeType="1"/>
              </p:cNvSpPr>
              <p:nvPr/>
            </p:nvSpPr>
            <p:spPr bwMode="auto">
              <a:xfrm>
                <a:off x="3288" y="1842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Line 106"/>
            <p:cNvSpPr>
              <a:spLocks noChangeShapeType="1"/>
            </p:cNvSpPr>
            <p:nvPr/>
          </p:nvSpPr>
          <p:spPr bwMode="auto">
            <a:xfrm>
              <a:off x="544" y="1389"/>
              <a:ext cx="0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Line 107"/>
            <p:cNvSpPr>
              <a:spLocks noChangeShapeType="1"/>
            </p:cNvSpPr>
            <p:nvPr/>
          </p:nvSpPr>
          <p:spPr bwMode="auto">
            <a:xfrm>
              <a:off x="3969" y="1389"/>
              <a:ext cx="0" cy="3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108"/>
            <p:cNvSpPr>
              <a:spLocks noChangeShapeType="1"/>
            </p:cNvSpPr>
            <p:nvPr/>
          </p:nvSpPr>
          <p:spPr bwMode="auto">
            <a:xfrm>
              <a:off x="544" y="1434"/>
              <a:ext cx="34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109"/>
            <p:cNvSpPr txBox="1">
              <a:spLocks noChangeArrowheads="1"/>
            </p:cNvSpPr>
            <p:nvPr/>
          </p:nvSpPr>
          <p:spPr bwMode="auto">
            <a:xfrm>
              <a:off x="2064" y="1162"/>
              <a:ext cx="2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</a:p>
          </p:txBody>
        </p:sp>
        <p:sp>
          <p:nvSpPr>
            <p:cNvPr id="12" name="Line 110"/>
            <p:cNvSpPr>
              <a:spLocks noChangeShapeType="1"/>
            </p:cNvSpPr>
            <p:nvPr/>
          </p:nvSpPr>
          <p:spPr bwMode="auto">
            <a:xfrm>
              <a:off x="1905" y="1933"/>
              <a:ext cx="0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11"/>
            <p:cNvSpPr>
              <a:spLocks noChangeShapeType="1"/>
            </p:cNvSpPr>
            <p:nvPr/>
          </p:nvSpPr>
          <p:spPr bwMode="auto">
            <a:xfrm>
              <a:off x="2608" y="1570"/>
              <a:ext cx="0" cy="2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12"/>
            <p:cNvSpPr>
              <a:spLocks noChangeShapeType="1"/>
            </p:cNvSpPr>
            <p:nvPr/>
          </p:nvSpPr>
          <p:spPr bwMode="auto">
            <a:xfrm>
              <a:off x="544" y="1638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114"/>
            <p:cNvSpPr>
              <a:spLocks noChangeShapeType="1"/>
            </p:cNvSpPr>
            <p:nvPr/>
          </p:nvSpPr>
          <p:spPr bwMode="auto">
            <a:xfrm>
              <a:off x="3969" y="1933"/>
              <a:ext cx="0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15"/>
            <p:cNvSpPr>
              <a:spLocks noChangeShapeType="1"/>
            </p:cNvSpPr>
            <p:nvPr/>
          </p:nvSpPr>
          <p:spPr bwMode="auto">
            <a:xfrm>
              <a:off x="1905" y="2183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Text Box 117"/>
            <p:cNvSpPr txBox="1">
              <a:spLocks noChangeArrowheads="1"/>
            </p:cNvSpPr>
            <p:nvPr/>
          </p:nvSpPr>
          <p:spPr bwMode="auto">
            <a:xfrm>
              <a:off x="431" y="1842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a</a:t>
              </a:r>
            </a:p>
          </p:txBody>
        </p:sp>
        <p:sp>
          <p:nvSpPr>
            <p:cNvPr id="18" name="Text Box 118"/>
            <p:cNvSpPr txBox="1">
              <a:spLocks noChangeArrowheads="1"/>
            </p:cNvSpPr>
            <p:nvPr/>
          </p:nvSpPr>
          <p:spPr bwMode="auto">
            <a:xfrm>
              <a:off x="4037" y="1706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b</a:t>
              </a:r>
            </a:p>
          </p:txBody>
        </p:sp>
        <p:graphicFrame>
          <p:nvGraphicFramePr>
            <p:cNvPr id="19" name="Object 120"/>
            <p:cNvGraphicFramePr>
              <a:graphicFrameLocks noChangeAspect="1"/>
            </p:cNvGraphicFramePr>
            <p:nvPr/>
          </p:nvGraphicFramePr>
          <p:xfrm>
            <a:off x="1565" y="1888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1" name="Equation" r:id="rId5" imgW="228600" imgH="203040" progId="Equation.DSMT4">
                    <p:embed/>
                  </p:oleObj>
                </mc:Choice>
                <mc:Fallback>
                  <p:oleObj name="Equation" r:id="rId5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1888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cap="flat" cmpd="sng" algn="ctr">
                              <a:solidFill>
                                <a:schemeClr val="tx1"/>
                              </a:solidFill>
                              <a:prstDash val="solid"/>
                              <a:miter lim="800000"/>
                              <a:headEnd type="none" w="med" len="med"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22"/>
            <p:cNvGraphicFramePr>
              <a:graphicFrameLocks noChangeAspect="1"/>
            </p:cNvGraphicFramePr>
            <p:nvPr/>
          </p:nvGraphicFramePr>
          <p:xfrm>
            <a:off x="2676" y="1548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2" name="Equation" r:id="rId7" imgW="228600" imgH="203040" progId="Equation.DSMT4">
                    <p:embed/>
                  </p:oleObj>
                </mc:Choice>
                <mc:Fallback>
                  <p:oleObj name="Equation" r:id="rId7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1548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142"/>
            <p:cNvSpPr txBox="1">
              <a:spLocks noChangeArrowheads="1"/>
            </p:cNvSpPr>
            <p:nvPr/>
          </p:nvSpPr>
          <p:spPr bwMode="auto">
            <a:xfrm>
              <a:off x="2631" y="1911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  <p:sp>
          <p:nvSpPr>
            <p:cNvPr id="22" name="Text Box 143"/>
            <p:cNvSpPr txBox="1">
              <a:spLocks noChangeArrowheads="1"/>
            </p:cNvSpPr>
            <p:nvPr/>
          </p:nvSpPr>
          <p:spPr bwMode="auto">
            <a:xfrm>
              <a:off x="1179" y="1412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</p:grpSp>
      <p:graphicFrame>
        <p:nvGraphicFramePr>
          <p:cNvPr id="2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915708"/>
              </p:ext>
            </p:extLst>
          </p:nvPr>
        </p:nvGraphicFramePr>
        <p:xfrm>
          <a:off x="8741439" y="2173288"/>
          <a:ext cx="12255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Equation" r:id="rId9" imgW="533160" imgH="431640" progId="Equation.DSMT4">
                  <p:embed/>
                </p:oleObj>
              </mc:Choice>
              <mc:Fallback>
                <p:oleObj name="Equation" r:id="rId9" imgW="533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1439" y="2173288"/>
                        <a:ext cx="12255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150"/>
          <p:cNvGrpSpPr>
            <a:grpSpLocks/>
          </p:cNvGrpSpPr>
          <p:nvPr/>
        </p:nvGrpSpPr>
        <p:grpSpPr bwMode="auto">
          <a:xfrm>
            <a:off x="1058619" y="3639088"/>
            <a:ext cx="4319587" cy="2503487"/>
            <a:chOff x="295" y="2409"/>
            <a:chExt cx="2721" cy="1577"/>
          </a:xfrm>
        </p:grpSpPr>
        <p:grpSp>
          <p:nvGrpSpPr>
            <p:cNvPr id="30" name="Group 104"/>
            <p:cNvGrpSpPr>
              <a:grpSpLocks/>
            </p:cNvGrpSpPr>
            <p:nvPr/>
          </p:nvGrpSpPr>
          <p:grpSpPr bwMode="auto">
            <a:xfrm>
              <a:off x="553" y="3237"/>
              <a:ext cx="2054" cy="0"/>
              <a:chOff x="553" y="2931"/>
              <a:chExt cx="2054" cy="0"/>
            </a:xfrm>
          </p:grpSpPr>
          <p:sp>
            <p:nvSpPr>
              <p:cNvPr id="47" name="Line 101"/>
              <p:cNvSpPr>
                <a:spLocks noChangeShapeType="1"/>
              </p:cNvSpPr>
              <p:nvPr/>
            </p:nvSpPr>
            <p:spPr bwMode="auto">
              <a:xfrm>
                <a:off x="553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102"/>
              <p:cNvSpPr>
                <a:spLocks noChangeShapeType="1"/>
              </p:cNvSpPr>
              <p:nvPr/>
            </p:nvSpPr>
            <p:spPr bwMode="auto">
              <a:xfrm>
                <a:off x="1234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103"/>
              <p:cNvSpPr>
                <a:spLocks noChangeShapeType="1"/>
              </p:cNvSpPr>
              <p:nvPr/>
            </p:nvSpPr>
            <p:spPr bwMode="auto">
              <a:xfrm>
                <a:off x="1927" y="2931"/>
                <a:ext cx="68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Line 123"/>
            <p:cNvSpPr>
              <a:spLocks noChangeShapeType="1"/>
            </p:cNvSpPr>
            <p:nvPr/>
          </p:nvSpPr>
          <p:spPr bwMode="auto">
            <a:xfrm>
              <a:off x="544" y="362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Line 124"/>
            <p:cNvSpPr>
              <a:spLocks noChangeShapeType="1"/>
            </p:cNvSpPr>
            <p:nvPr/>
          </p:nvSpPr>
          <p:spPr bwMode="auto">
            <a:xfrm>
              <a:off x="2631" y="3351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Line 125"/>
            <p:cNvSpPr>
              <a:spLocks noChangeShapeType="1"/>
            </p:cNvSpPr>
            <p:nvPr/>
          </p:nvSpPr>
          <p:spPr bwMode="auto">
            <a:xfrm>
              <a:off x="544" y="3895"/>
              <a:ext cx="20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Text Box 126"/>
            <p:cNvSpPr txBox="1">
              <a:spLocks noChangeArrowheads="1"/>
            </p:cNvSpPr>
            <p:nvPr/>
          </p:nvSpPr>
          <p:spPr bwMode="auto">
            <a:xfrm>
              <a:off x="1270" y="3668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sz="2000" b="0" i="1"/>
                <a:t>L</a:t>
              </a:r>
              <a:r>
                <a:rPr lang="en-US" altLang="zh-CN" sz="2000" b="0" i="1" baseline="-25000"/>
                <a:t>1</a:t>
              </a:r>
              <a:r>
                <a:rPr lang="en-US" altLang="zh-CN" sz="2000" b="0" i="1"/>
                <a:t>= λL</a:t>
              </a:r>
            </a:p>
          </p:txBody>
        </p:sp>
        <p:sp>
          <p:nvSpPr>
            <p:cNvPr id="35" name="Line 127"/>
            <p:cNvSpPr>
              <a:spLocks noChangeShapeType="1"/>
            </p:cNvSpPr>
            <p:nvPr/>
          </p:nvSpPr>
          <p:spPr bwMode="auto">
            <a:xfrm>
              <a:off x="1224" y="3305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6" name="Line 128"/>
            <p:cNvSpPr>
              <a:spLocks noChangeShapeType="1"/>
            </p:cNvSpPr>
            <p:nvPr/>
          </p:nvSpPr>
          <p:spPr bwMode="auto">
            <a:xfrm>
              <a:off x="1224" y="3600"/>
              <a:ext cx="1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Line 130"/>
            <p:cNvSpPr>
              <a:spLocks noChangeShapeType="1"/>
            </p:cNvSpPr>
            <p:nvPr/>
          </p:nvSpPr>
          <p:spPr bwMode="auto">
            <a:xfrm flipH="1">
              <a:off x="1905" y="276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8" name="Line 131"/>
            <p:cNvSpPr>
              <a:spLocks noChangeShapeType="1"/>
            </p:cNvSpPr>
            <p:nvPr/>
          </p:nvSpPr>
          <p:spPr bwMode="auto">
            <a:xfrm flipH="1">
              <a:off x="544" y="2829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Line 132"/>
            <p:cNvSpPr>
              <a:spLocks noChangeShapeType="1"/>
            </p:cNvSpPr>
            <p:nvPr/>
          </p:nvSpPr>
          <p:spPr bwMode="auto">
            <a:xfrm>
              <a:off x="544" y="2942"/>
              <a:ext cx="1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Text Box 134"/>
            <p:cNvSpPr txBox="1">
              <a:spLocks noChangeArrowheads="1"/>
            </p:cNvSpPr>
            <p:nvPr/>
          </p:nvSpPr>
          <p:spPr bwMode="auto">
            <a:xfrm>
              <a:off x="680" y="2693"/>
              <a:ext cx="11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sz="2000" b="0" i="1"/>
                <a:t>L</a:t>
              </a:r>
              <a:r>
                <a:rPr lang="en-US" altLang="zh-CN" sz="2000" b="0" baseline="-25000"/>
                <a:t> 2</a:t>
              </a:r>
              <a:r>
                <a:rPr lang="en-US" altLang="zh-CN" sz="2000" b="0"/>
                <a:t>=(</a:t>
              </a:r>
              <a:r>
                <a:rPr lang="zh-CN" altLang="en-US" sz="2000" b="0"/>
                <a:t>１－</a:t>
              </a:r>
              <a:r>
                <a:rPr lang="en-US" altLang="zh-CN" sz="2000" b="0"/>
                <a:t>λ)</a:t>
              </a:r>
              <a:r>
                <a:rPr lang="en-US" altLang="zh-CN" sz="2000" b="0" i="1"/>
                <a:t>L</a:t>
              </a:r>
            </a:p>
          </p:txBody>
        </p:sp>
        <p:graphicFrame>
          <p:nvGraphicFramePr>
            <p:cNvPr id="41" name="Object 137"/>
            <p:cNvGraphicFramePr>
              <a:graphicFrameLocks noChangeAspect="1"/>
            </p:cNvGraphicFramePr>
            <p:nvPr/>
          </p:nvGraphicFramePr>
          <p:xfrm>
            <a:off x="1927" y="2931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4" name="Equation" r:id="rId11" imgW="228600" imgH="203040" progId="Equation.DSMT4">
                    <p:embed/>
                  </p:oleObj>
                </mc:Choice>
                <mc:Fallback>
                  <p:oleObj name="Equation" r:id="rId11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2931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 Box 138"/>
            <p:cNvSpPr txBox="1">
              <a:spLocks noChangeArrowheads="1"/>
            </p:cNvSpPr>
            <p:nvPr/>
          </p:nvSpPr>
          <p:spPr bwMode="auto">
            <a:xfrm>
              <a:off x="295" y="3090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a</a:t>
              </a:r>
            </a:p>
          </p:txBody>
        </p:sp>
        <p:sp>
          <p:nvSpPr>
            <p:cNvPr id="43" name="Text Box 139"/>
            <p:cNvSpPr txBox="1">
              <a:spLocks noChangeArrowheads="1"/>
            </p:cNvSpPr>
            <p:nvPr/>
          </p:nvSpPr>
          <p:spPr bwMode="auto">
            <a:xfrm>
              <a:off x="2653" y="3045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altLang="zh-CN" b="0" i="1"/>
                <a:t>b’</a:t>
              </a:r>
            </a:p>
          </p:txBody>
        </p:sp>
        <p:graphicFrame>
          <p:nvGraphicFramePr>
            <p:cNvPr id="44" name="Object 140"/>
            <p:cNvGraphicFramePr>
              <a:graphicFrameLocks noChangeAspect="1"/>
            </p:cNvGraphicFramePr>
            <p:nvPr/>
          </p:nvGraphicFramePr>
          <p:xfrm>
            <a:off x="907" y="3226"/>
            <a:ext cx="331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55" name="Equation" r:id="rId13" imgW="228600" imgH="203040" progId="Equation.DSMT4">
                    <p:embed/>
                  </p:oleObj>
                </mc:Choice>
                <mc:Fallback>
                  <p:oleObj name="Equation" r:id="rId13" imgW="22860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7" y="3226"/>
                          <a:ext cx="331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141"/>
            <p:cNvSpPr txBox="1">
              <a:spLocks noChangeArrowheads="1"/>
            </p:cNvSpPr>
            <p:nvPr/>
          </p:nvSpPr>
          <p:spPr bwMode="auto">
            <a:xfrm>
              <a:off x="1292" y="3339"/>
              <a:ext cx="11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sz="2000" b="0" i="1"/>
                <a:t>L</a:t>
              </a:r>
              <a:r>
                <a:rPr lang="en-US" altLang="zh-CN" sz="2000" b="0" baseline="-25000"/>
                <a:t> 2</a:t>
              </a:r>
              <a:r>
                <a:rPr lang="en-US" altLang="zh-CN" sz="2000" b="0"/>
                <a:t>=(</a:t>
              </a:r>
              <a:r>
                <a:rPr lang="zh-CN" altLang="en-US" sz="2000" b="0"/>
                <a:t>１－</a:t>
              </a:r>
              <a:r>
                <a:rPr lang="en-US" altLang="zh-CN" sz="2000" b="0"/>
                <a:t>λ) </a:t>
              </a:r>
              <a:r>
                <a:rPr lang="en-US" altLang="zh-CN" sz="2000" b="0" i="1"/>
                <a:t>L</a:t>
              </a:r>
            </a:p>
          </p:txBody>
        </p:sp>
        <p:sp>
          <p:nvSpPr>
            <p:cNvPr id="46" name="Line 149"/>
            <p:cNvSpPr>
              <a:spLocks noChangeShapeType="1"/>
            </p:cNvSpPr>
            <p:nvPr/>
          </p:nvSpPr>
          <p:spPr bwMode="auto">
            <a:xfrm>
              <a:off x="2608" y="2409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50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691058"/>
              </p:ext>
            </p:extLst>
          </p:nvPr>
        </p:nvGraphicFramePr>
        <p:xfrm>
          <a:off x="8677472" y="3618706"/>
          <a:ext cx="13430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6" name="Equation" r:id="rId15" imgW="583920" imgH="393480" progId="Equation.DSMT4">
                  <p:embed/>
                </p:oleObj>
              </mc:Choice>
              <mc:Fallback>
                <p:oleObj name="Equation" r:id="rId15" imgW="583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7472" y="3618706"/>
                        <a:ext cx="13430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152"/>
          <p:cNvSpPr>
            <a:spLocks noChangeArrowheads="1"/>
          </p:cNvSpPr>
          <p:nvPr/>
        </p:nvSpPr>
        <p:spPr bwMode="auto">
          <a:xfrm>
            <a:off x="9145785" y="3186906"/>
            <a:ext cx="323850" cy="431800"/>
          </a:xfrm>
          <a:prstGeom prst="downArrow">
            <a:avLst>
              <a:gd name="adj1" fmla="val 50000"/>
              <a:gd name="adj2" fmla="val 33333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" name="Object 1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28960"/>
              </p:ext>
            </p:extLst>
          </p:nvPr>
        </p:nvGraphicFramePr>
        <p:xfrm>
          <a:off x="8385371" y="4934405"/>
          <a:ext cx="19272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7" name="Equation" r:id="rId17" imgW="838080" imgH="203040" progId="Equation.DSMT4">
                  <p:embed/>
                </p:oleObj>
              </mc:Choice>
              <mc:Fallback>
                <p:oleObj name="Equation" r:id="rId17" imgW="838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5371" y="4934405"/>
                        <a:ext cx="19272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AutoShape 154"/>
          <p:cNvSpPr>
            <a:spLocks noChangeArrowheads="1"/>
          </p:cNvSpPr>
          <p:nvPr/>
        </p:nvSpPr>
        <p:spPr bwMode="auto">
          <a:xfrm>
            <a:off x="9144990" y="4495218"/>
            <a:ext cx="360362" cy="3587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4" name="AutoShape 155"/>
          <p:cNvSpPr>
            <a:spLocks noChangeArrowheads="1"/>
          </p:cNvSpPr>
          <p:nvPr/>
        </p:nvSpPr>
        <p:spPr bwMode="auto">
          <a:xfrm>
            <a:off x="8605140" y="5392828"/>
            <a:ext cx="973138" cy="576263"/>
          </a:xfrm>
          <a:custGeom>
            <a:avLst/>
            <a:gdLst>
              <a:gd name="G0" fmla="+- 9257 0 0"/>
              <a:gd name="G1" fmla="+- 18514 0 0"/>
              <a:gd name="G2" fmla="+- 6171 0 0"/>
              <a:gd name="G3" fmla="*/ 9257 1 2"/>
              <a:gd name="G4" fmla="+- G3 10800 0"/>
              <a:gd name="G5" fmla="+- 21600 9257 18514"/>
              <a:gd name="G6" fmla="+- 18514 6171 0"/>
              <a:gd name="G7" fmla="*/ G6 1 2"/>
              <a:gd name="G8" fmla="*/ 18514 2 1"/>
              <a:gd name="G9" fmla="+- G8 0 21600"/>
              <a:gd name="G10" fmla="+- G5 0 G4"/>
              <a:gd name="G11" fmla="+- 9257 0 G4"/>
              <a:gd name="G12" fmla="*/ G2 G10 G11"/>
              <a:gd name="T0" fmla="*/ 15429 w 21600"/>
              <a:gd name="T1" fmla="*/ 0 h 21600"/>
              <a:gd name="T2" fmla="*/ 9257 w 21600"/>
              <a:gd name="T3" fmla="*/ 6171 h 21600"/>
              <a:gd name="T4" fmla="*/ 6171 w 21600"/>
              <a:gd name="T5" fmla="*/ 9257 h 21600"/>
              <a:gd name="T6" fmla="*/ 0 w 21600"/>
              <a:gd name="T7" fmla="*/ 15429 h 21600"/>
              <a:gd name="T8" fmla="*/ 6171 w 21600"/>
              <a:gd name="T9" fmla="*/ 21600 h 21600"/>
              <a:gd name="T10" fmla="*/ 12343 w 21600"/>
              <a:gd name="T11" fmla="*/ 18514 h 21600"/>
              <a:gd name="T12" fmla="*/ 18514 w 21600"/>
              <a:gd name="T13" fmla="*/ 12343 h 21600"/>
              <a:gd name="T14" fmla="*/ 21600 w 21600"/>
              <a:gd name="T15" fmla="*/ 6171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noFill/>
          <a:ln w="9525" algn="ctr">
            <a:solidFill>
              <a:srgbClr val="FF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5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337184"/>
              </p:ext>
            </p:extLst>
          </p:nvPr>
        </p:nvGraphicFramePr>
        <p:xfrm>
          <a:off x="6939019" y="5476171"/>
          <a:ext cx="1460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Equation" r:id="rId19" imgW="634680" imgH="177480" progId="Equation.DSMT4">
                  <p:embed/>
                </p:oleObj>
              </mc:Choice>
              <mc:Fallback>
                <p:oleObj name="Equation" r:id="rId19" imgW="634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9019" y="5476171"/>
                        <a:ext cx="1460500" cy="4095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Line 157"/>
          <p:cNvSpPr>
            <a:spLocks noChangeShapeType="1"/>
          </p:cNvSpPr>
          <p:nvPr/>
        </p:nvSpPr>
        <p:spPr bwMode="auto">
          <a:xfrm>
            <a:off x="3232773" y="3536950"/>
            <a:ext cx="50323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758907" y="1671417"/>
                <a:ext cx="18875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为收缩率。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907" y="1671417"/>
                <a:ext cx="1887504" cy="461665"/>
              </a:xfrm>
              <a:prstGeom prst="rect">
                <a:avLst/>
              </a:prstGeom>
              <a:blipFill rotWithShape="0">
                <a:blip r:embed="rId21"/>
                <a:stretch>
                  <a:fillRect l="-971" t="-15789" r="-4207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59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4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步骤：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94248" y="1597604"/>
            <a:ext cx="6588125" cy="308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置初始搜索区间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a,b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，并置精度要求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ε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，并计算左右试探点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=a+0.382(b-a)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=a+0.618(b-a)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及相应的函数值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f(</a:t>
            </a:r>
            <a:r>
              <a:rPr lang="el-GR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), f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f(</a:t>
            </a:r>
            <a:r>
              <a:rPr lang="el-GR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736" r="58015"/>
          <a:stretch>
            <a:fillRect/>
          </a:stretch>
        </p:blipFill>
        <p:spPr bwMode="auto">
          <a:xfrm>
            <a:off x="7882373" y="1699464"/>
            <a:ext cx="3471427" cy="303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3">
              <a:spcBef>
                <a:spcPts val="1000"/>
              </a:spcBef>
            </a:pPr>
            <a:r>
              <a:rPr lang="zh-CN" altLang="en-US" sz="2400" dirty="0"/>
              <a:t>比较</a:t>
            </a:r>
            <a:r>
              <a:rPr lang="en-US" altLang="zh-CN" sz="2400" dirty="0"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与</a:t>
            </a:r>
            <a:r>
              <a:rPr lang="en-US" altLang="zh-CN" sz="2400" dirty="0"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cs typeface="Arial" panose="020B0604020202020204" pitchFamily="34" charset="0"/>
              </a:rPr>
              <a:t>2</a:t>
            </a:r>
            <a:r>
              <a:rPr lang="zh-CN" altLang="en-US" sz="2400" dirty="0">
                <a:cs typeface="Arial" panose="020B0604020202020204" pitchFamily="34" charset="0"/>
              </a:rPr>
              <a:t>的大小，有以下两种可能：</a:t>
            </a:r>
            <a:endParaRPr lang="zh-CN" altLang="en-US" sz="2400" baseline="-2500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08785" y="6294700"/>
            <a:ext cx="21336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9F33B34-FD6B-49DA-90C7-431DD25DD950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2736" r="58015"/>
          <a:stretch>
            <a:fillRect/>
          </a:stretch>
        </p:blipFill>
        <p:spPr bwMode="auto">
          <a:xfrm>
            <a:off x="1791475" y="2674263"/>
            <a:ext cx="41338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0" y="1663772"/>
            <a:ext cx="10838244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algn="l" eaLnBrk="1" hangingPunct="1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）若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 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&gt; 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极小点必在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[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 ,b]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内，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消去区间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[a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el-GR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]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，令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产生新区间</a:t>
            </a:r>
            <a:r>
              <a:rPr lang="en-US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[a ,b]</a:t>
            </a:r>
            <a:r>
              <a:rPr lang="en-US" altLang="zh-CN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。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至此，区间收缩了一次。</a:t>
            </a:r>
          </a:p>
          <a:p>
            <a:pPr lvl="3" algn="l" eaLnBrk="1" hangingPunct="1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          </a:t>
            </a:r>
            <a:endParaRPr lang="zh-CN" altLang="en-US" sz="2400" baseline="-25000" dirty="0">
              <a:ea typeface="楷体_GB2312" pitchFamily="49" charset="-122"/>
              <a:cs typeface="Arial" panose="020B0604020202020204" pitchFamily="34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6191139" y="3075739"/>
            <a:ext cx="4756652" cy="2655210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  <a:effectLst/>
          <a:extLst/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  </a:t>
            </a:r>
            <a:r>
              <a:rPr lang="zh-CN" altLang="en-US" sz="28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注意：</a:t>
            </a: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     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新区间的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点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与原区间的点</a:t>
            </a:r>
            <a:r>
              <a:rPr lang="el-GR" altLang="zh-CN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重合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，可令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α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 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＝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f</a:t>
            </a: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,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这样可少找一个新点和节省一次函数值计算。</a:t>
            </a:r>
            <a:endParaRPr lang="en-US" altLang="zh-CN" sz="2400" dirty="0">
              <a:ea typeface="楷体_GB2312" pitchFamily="49" charset="-122"/>
              <a:cs typeface="Arial" panose="020B0604020202020204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    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则 </a:t>
            </a:r>
            <a:r>
              <a:rPr lang="en-US" altLang="zh-CN" sz="2400" dirty="0">
                <a:latin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</a:rPr>
              <a:t>2</a:t>
            </a:r>
            <a:r>
              <a:rPr lang="en-US" altLang="zh-CN" sz="2400" dirty="0">
                <a:latin typeface="宋体" panose="02010600030101010101" pitchFamily="2" charset="-122"/>
              </a:rPr>
              <a:t>=a+0.618(b-a)</a:t>
            </a:r>
            <a:endParaRPr lang="en-US" altLang="zh-CN" sz="2400" dirty="0">
              <a:ea typeface="楷体_GB2312" pitchFamily="49" charset="-122"/>
              <a:cs typeface="Arial" panose="020B0604020202020204" pitchFamily="34" charset="0"/>
            </a:endParaRPr>
          </a:p>
          <a:p>
            <a:pPr marL="0" lvl="3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baseline="-25000" dirty="0">
                <a:ea typeface="楷体_GB2312" pitchFamily="49" charset="-122"/>
                <a:cs typeface="Arial" panose="020B0604020202020204" pitchFamily="34" charset="0"/>
              </a:rPr>
              <a:t>       </a:t>
            </a:r>
            <a:endParaRPr lang="zh-CN" altLang="en-US" sz="2400" baseline="-25000" dirty="0">
              <a:ea typeface="楷体_GB2312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29645" y="6248400"/>
            <a:ext cx="21336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BC21B7-82CA-43EB-861F-F7C919316EA3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/>
          <a:stretch>
            <a:fillRect/>
          </a:stretch>
        </p:blipFill>
        <p:spPr bwMode="auto">
          <a:xfrm>
            <a:off x="6721956" y="832032"/>
            <a:ext cx="4493429" cy="40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041620" y="982086"/>
            <a:ext cx="5995364" cy="296646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）若</a:t>
            </a:r>
            <a:r>
              <a:rPr lang="en-US" altLang="zh-CN" sz="2400" dirty="0"/>
              <a:t>f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</a:t>
            </a:r>
            <a:r>
              <a:rPr lang="en-US" altLang="en-US" sz="2400" dirty="0"/>
              <a:t>≤</a:t>
            </a:r>
            <a:r>
              <a:rPr lang="en-US" altLang="zh-CN" sz="2400" dirty="0"/>
              <a:t> f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</a:t>
            </a:r>
            <a:r>
              <a:rPr lang="zh-CN" altLang="en-US" sz="2400" dirty="0"/>
              <a:t>，极小点必在</a:t>
            </a:r>
            <a:r>
              <a:rPr lang="en-US" altLang="zh-CN" sz="2400" dirty="0"/>
              <a:t>[a</a:t>
            </a:r>
            <a:r>
              <a:rPr lang="zh-CN" altLang="en-US" sz="2400" dirty="0"/>
              <a:t>，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] </a:t>
            </a:r>
            <a:r>
              <a:rPr lang="zh-CN" altLang="en-US" sz="2400" dirty="0"/>
              <a:t>内，</a:t>
            </a:r>
            <a:r>
              <a:rPr lang="zh-CN" altLang="en-US" sz="2400" dirty="0">
                <a:solidFill>
                  <a:srgbClr val="0033CC"/>
                </a:solidFill>
              </a:rPr>
              <a:t>消去区间</a:t>
            </a:r>
            <a:r>
              <a:rPr lang="en-US" altLang="zh-CN" sz="2400" dirty="0">
                <a:solidFill>
                  <a:srgbClr val="0033CC"/>
                </a:solidFill>
              </a:rPr>
              <a:t>[</a:t>
            </a:r>
            <a:r>
              <a:rPr lang="el-GR" altLang="zh-CN" sz="2400" dirty="0">
                <a:solidFill>
                  <a:srgbClr val="0033CC"/>
                </a:solidFill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</a:rPr>
              <a:t>2 </a:t>
            </a:r>
            <a:r>
              <a:rPr lang="zh-CN" altLang="en-US" sz="2400" dirty="0">
                <a:solidFill>
                  <a:srgbClr val="0033CC"/>
                </a:solidFill>
              </a:rPr>
              <a:t>，</a:t>
            </a:r>
            <a:r>
              <a:rPr lang="en-US" altLang="zh-CN" sz="2400" dirty="0">
                <a:solidFill>
                  <a:srgbClr val="0033CC"/>
                </a:solidFill>
              </a:rPr>
              <a:t>b]</a:t>
            </a:r>
            <a:r>
              <a:rPr lang="en-US" altLang="zh-CN" sz="2400" dirty="0"/>
              <a:t> </a:t>
            </a:r>
            <a:r>
              <a:rPr lang="zh-CN" altLang="en-US" sz="2400" dirty="0"/>
              <a:t>，令</a:t>
            </a:r>
            <a:r>
              <a:rPr lang="en-US" altLang="zh-CN" sz="2400" dirty="0"/>
              <a:t>b</a:t>
            </a:r>
            <a:r>
              <a:rPr lang="zh-CN" altLang="en-US" sz="2400" dirty="0"/>
              <a:t>＝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33CC"/>
                </a:solidFill>
              </a:rPr>
              <a:t>产生新区间</a:t>
            </a:r>
            <a:r>
              <a:rPr lang="en-US" altLang="zh-CN" sz="2400" dirty="0">
                <a:solidFill>
                  <a:srgbClr val="0033CC"/>
                </a:solidFill>
              </a:rPr>
              <a:t>[a ,b]</a:t>
            </a:r>
            <a:r>
              <a:rPr lang="en-US" altLang="zh-CN" sz="2400" dirty="0"/>
              <a:t> </a:t>
            </a:r>
            <a:r>
              <a:rPr lang="zh-CN" altLang="en-US" sz="2400" dirty="0"/>
              <a:t>，至此，区间收缩了一次。 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/>
              <a:t>        同样，新区间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点</a:t>
            </a:r>
            <a:r>
              <a:rPr lang="zh-CN" altLang="en-US" sz="2400" dirty="0">
                <a:solidFill>
                  <a:srgbClr val="0033CC"/>
                </a:solidFill>
              </a:rPr>
              <a:t>与原区间</a:t>
            </a:r>
            <a:r>
              <a:rPr lang="el-GR" altLang="zh-CN" sz="2400" dirty="0">
                <a:solidFill>
                  <a:srgbClr val="0033CC"/>
                </a:solidFill>
              </a:rPr>
              <a:t>α</a:t>
            </a:r>
            <a:r>
              <a:rPr lang="en-US" altLang="zh-CN" sz="2400" baseline="-25000" dirty="0">
                <a:solidFill>
                  <a:srgbClr val="0033CC"/>
                </a:solidFill>
              </a:rPr>
              <a:t>1</a:t>
            </a:r>
            <a:r>
              <a:rPr lang="zh-CN" altLang="en-US" sz="2400" dirty="0">
                <a:solidFill>
                  <a:srgbClr val="0033CC"/>
                </a:solidFill>
              </a:rPr>
              <a:t>点重合</a:t>
            </a:r>
            <a:r>
              <a:rPr lang="zh-CN" altLang="en-US" sz="2400" dirty="0"/>
              <a:t>，令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＝ </a:t>
            </a:r>
            <a:r>
              <a:rPr lang="el-GR" altLang="zh-CN" sz="2400" dirty="0"/>
              <a:t>α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， </a:t>
            </a:r>
            <a:r>
              <a:rPr lang="en-US" altLang="zh-CN" sz="2400" dirty="0"/>
              <a:t>f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＝ </a:t>
            </a:r>
            <a:r>
              <a:rPr lang="en-US" altLang="zh-CN" sz="2400" dirty="0"/>
              <a:t>f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      </a:t>
            </a:r>
            <a:r>
              <a:rPr lang="zh-CN" altLang="en-US" sz="2400" dirty="0"/>
              <a:t>则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=a+0.382(b-a)</a:t>
            </a:r>
            <a:endParaRPr lang="zh-CN" altLang="en-US" sz="2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315084" y="4592756"/>
            <a:ext cx="9720323" cy="1356500"/>
          </a:xfrm>
          <a:prstGeom prst="rect">
            <a:avLst/>
          </a:prstGeom>
          <a:solidFill>
            <a:srgbClr val="FFFF99"/>
          </a:solidFill>
          <a:ln w="254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ea typeface="楷体_GB2312" pitchFamily="49" charset="-122"/>
              </a:rPr>
              <a:t>       </a:t>
            </a:r>
            <a:r>
              <a:rPr lang="zh-CN" altLang="en-US" sz="2400" dirty="0">
                <a:ea typeface="楷体_GB2312" pitchFamily="49" charset="-122"/>
              </a:rPr>
              <a:t>当缩短的新区间长度小于等于某一精度</a:t>
            </a:r>
            <a:r>
              <a:rPr lang="el-GR" altLang="zh-CN" sz="2400" dirty="0">
                <a:ea typeface="楷体_GB2312" pitchFamily="49" charset="-122"/>
                <a:cs typeface="Arial" panose="020B0604020202020204" pitchFamily="34" charset="0"/>
              </a:rPr>
              <a:t>ε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，即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b-a </a:t>
            </a:r>
            <a:r>
              <a:rPr lang="en-US" altLang="en-US" sz="2400" dirty="0">
                <a:ea typeface="楷体_GB2312" pitchFamily="49" charset="-122"/>
              </a:rPr>
              <a:t>≤ </a:t>
            </a:r>
            <a:r>
              <a:rPr lang="el-GR" altLang="zh-CN" sz="2400" dirty="0">
                <a:ea typeface="楷体_GB2312" pitchFamily="49" charset="-122"/>
              </a:rPr>
              <a:t>ε</a:t>
            </a:r>
            <a:r>
              <a:rPr lang="zh-CN" altLang="en-US" sz="2400" dirty="0">
                <a:ea typeface="楷体_GB2312" pitchFamily="49" charset="-122"/>
              </a:rPr>
              <a:t>时，取</a:t>
            </a:r>
            <a:r>
              <a:rPr lang="el-GR" altLang="zh-CN" sz="2400" dirty="0">
                <a:ea typeface="楷体_GB2312" pitchFamily="49" charset="-122"/>
              </a:rPr>
              <a:t>α</a:t>
            </a:r>
            <a:r>
              <a:rPr lang="en-US" altLang="zh-CN" sz="2400" dirty="0">
                <a:ea typeface="楷体_GB2312" pitchFamily="49" charset="-122"/>
              </a:rPr>
              <a:t>*</a:t>
            </a:r>
            <a:r>
              <a:rPr lang="zh-CN" altLang="en-US" sz="2400" dirty="0">
                <a:ea typeface="楷体_GB2312" pitchFamily="49" charset="-122"/>
              </a:rPr>
              <a:t>为近似极小点。</a:t>
            </a:r>
          </a:p>
          <a:p>
            <a:pPr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</a:rPr>
              <a:t>　　　</a:t>
            </a:r>
            <a:r>
              <a:rPr lang="el-GR" altLang="zh-CN" sz="2400" dirty="0">
                <a:ea typeface="楷体_GB2312" pitchFamily="49" charset="-122"/>
              </a:rPr>
              <a:t>α</a:t>
            </a:r>
            <a:r>
              <a:rPr lang="en-US" altLang="zh-CN" sz="2400" dirty="0">
                <a:ea typeface="楷体_GB2312" pitchFamily="49" charset="-122"/>
              </a:rPr>
              <a:t>*</a:t>
            </a:r>
            <a:r>
              <a:rPr lang="zh-CN" altLang="en-US" sz="2400" dirty="0">
                <a:ea typeface="楷体_GB2312" pitchFamily="49" charset="-122"/>
              </a:rPr>
              <a:t>＝（ </a:t>
            </a:r>
            <a:r>
              <a:rPr lang="en-US" altLang="zh-CN" sz="2400" dirty="0" err="1">
                <a:ea typeface="楷体_GB2312" pitchFamily="49" charset="-122"/>
              </a:rPr>
              <a:t>b+a</a:t>
            </a:r>
            <a:r>
              <a:rPr lang="en-US" altLang="zh-CN" sz="2400" dirty="0">
                <a:ea typeface="楷体_GB2312" pitchFamily="49" charset="-122"/>
              </a:rPr>
              <a:t> </a:t>
            </a:r>
            <a:r>
              <a:rPr lang="zh-CN" altLang="en-US" sz="2400" dirty="0">
                <a:ea typeface="楷体_GB2312" pitchFamily="49" charset="-122"/>
              </a:rPr>
              <a:t>）</a:t>
            </a:r>
            <a:r>
              <a:rPr lang="en-US" altLang="zh-CN" sz="2400" dirty="0">
                <a:ea typeface="楷体_GB2312" pitchFamily="49" charset="-122"/>
              </a:rPr>
              <a:t>/2</a:t>
            </a:r>
            <a:endParaRPr lang="el-GR" altLang="zh-CN" sz="2400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7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3156" y="584200"/>
            <a:ext cx="539750" cy="585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>
                <a:solidFill>
                  <a:srgbClr val="FF0000"/>
                </a:solidFill>
              </a:rPr>
              <a:t>黄金分割法计算框图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25024"/>
              </p:ext>
            </p:extLst>
          </p:nvPr>
        </p:nvGraphicFramePr>
        <p:xfrm>
          <a:off x="3362768" y="2781300"/>
          <a:ext cx="3603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4" name="Equation" r:id="rId3" imgW="190440" imgH="190440" progId="Equation.DSMT4">
                  <p:embed/>
                </p:oleObj>
              </mc:Choice>
              <mc:Fallback>
                <p:oleObj name="Equation" r:id="rId3" imgW="1904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768" y="2781300"/>
                        <a:ext cx="36036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56776"/>
              </p:ext>
            </p:extLst>
          </p:nvPr>
        </p:nvGraphicFramePr>
        <p:xfrm>
          <a:off x="7683943" y="6021388"/>
          <a:ext cx="5397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5" name="Equation" r:id="rId5" imgW="190440" imgH="203040" progId="Equation.DSMT4">
                  <p:embed/>
                </p:oleObj>
              </mc:Choice>
              <mc:Fallback>
                <p:oleObj name="Equation" r:id="rId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943" y="6021388"/>
                        <a:ext cx="539750" cy="5762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06738"/>
              </p:ext>
            </p:extLst>
          </p:nvPr>
        </p:nvGraphicFramePr>
        <p:xfrm>
          <a:off x="6171056" y="5481638"/>
          <a:ext cx="3730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6" name="Equation" r:id="rId7" imgW="190440" imgH="203040" progId="Equation.DSMT4">
                  <p:embed/>
                </p:oleObj>
              </mc:Choice>
              <mc:Fallback>
                <p:oleObj name="Equation" r:id="rId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1056" y="5481638"/>
                        <a:ext cx="373062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886975"/>
              </p:ext>
            </p:extLst>
          </p:nvPr>
        </p:nvGraphicFramePr>
        <p:xfrm>
          <a:off x="5199506" y="5984875"/>
          <a:ext cx="13208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7" name="Equation" r:id="rId9" imgW="723600" imgH="393480" progId="Equation.DSMT4">
                  <p:embed/>
                </p:oleObj>
              </mc:Choice>
              <mc:Fallback>
                <p:oleObj name="Equation" r:id="rId9" imgW="723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506" y="5984875"/>
                        <a:ext cx="1320800" cy="7191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09771"/>
              </p:ext>
            </p:extLst>
          </p:nvPr>
        </p:nvGraphicFramePr>
        <p:xfrm>
          <a:off x="2981768" y="1179513"/>
          <a:ext cx="568483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8" name="Equation" r:id="rId11" imgW="3111480" imgH="482400" progId="Equation.DSMT4">
                  <p:embed/>
                </p:oleObj>
              </mc:Choice>
              <mc:Fallback>
                <p:oleObj name="Equation" r:id="rId11" imgW="31114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768" y="1179513"/>
                        <a:ext cx="5684838" cy="736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26323"/>
              </p:ext>
            </p:extLst>
          </p:nvPr>
        </p:nvGraphicFramePr>
        <p:xfrm>
          <a:off x="4307331" y="2457450"/>
          <a:ext cx="28305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9" name="Equation" r:id="rId13" imgW="1549080" imgH="228600" progId="Equation.DSMT4">
                  <p:embed/>
                </p:oleObj>
              </mc:Choice>
              <mc:Fallback>
                <p:oleObj name="Equation" r:id="rId13" imgW="1549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331" y="2457450"/>
                        <a:ext cx="2830512" cy="4175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57246"/>
              </p:ext>
            </p:extLst>
          </p:nvPr>
        </p:nvGraphicFramePr>
        <p:xfrm>
          <a:off x="2462656" y="3357563"/>
          <a:ext cx="27717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0" name="Equation" r:id="rId15" imgW="1815840" imgH="736560" progId="Equation.DSMT4">
                  <p:embed/>
                </p:oleObj>
              </mc:Choice>
              <mc:Fallback>
                <p:oleObj name="Equation" r:id="rId15" imgW="18158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656" y="3357563"/>
                        <a:ext cx="2771775" cy="1123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37232"/>
              </p:ext>
            </p:extLst>
          </p:nvPr>
        </p:nvGraphicFramePr>
        <p:xfrm>
          <a:off x="4813743" y="357188"/>
          <a:ext cx="20875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" name="Equation" r:id="rId17" imgW="1143000" imgH="203040" progId="Equation.DSMT4">
                  <p:embed/>
                </p:oleObj>
              </mc:Choice>
              <mc:Fallback>
                <p:oleObj name="Equation" r:id="rId17" imgW="1143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3743" y="357188"/>
                        <a:ext cx="2087563" cy="369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00082"/>
              </p:ext>
            </p:extLst>
          </p:nvPr>
        </p:nvGraphicFramePr>
        <p:xfrm>
          <a:off x="5020118" y="5049838"/>
          <a:ext cx="16256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2" name="Equation" r:id="rId19" imgW="888840" imgH="177480" progId="Equation.DSMT4">
                  <p:embed/>
                </p:oleObj>
              </mc:Choice>
              <mc:Fallback>
                <p:oleObj name="Equation" r:id="rId19" imgW="8888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0118" y="5049838"/>
                        <a:ext cx="1625600" cy="3254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076998"/>
              </p:ext>
            </p:extLst>
          </p:nvPr>
        </p:nvGraphicFramePr>
        <p:xfrm>
          <a:off x="6801293" y="3430588"/>
          <a:ext cx="3114675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3" name="Equation" r:id="rId21" imgW="1815840" imgH="736560" progId="Equation.DSMT4">
                  <p:embed/>
                </p:oleObj>
              </mc:Choice>
              <mc:Fallback>
                <p:oleObj name="Equation" r:id="rId21" imgW="18158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1293" y="3430588"/>
                        <a:ext cx="3114675" cy="1112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2412"/>
              </p:ext>
            </p:extLst>
          </p:nvPr>
        </p:nvGraphicFramePr>
        <p:xfrm>
          <a:off x="7539481" y="2816225"/>
          <a:ext cx="3714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4" name="Equation" r:id="rId23" imgW="190440" imgH="203040" progId="Equation.DSMT4">
                  <p:embed/>
                </p:oleObj>
              </mc:Choice>
              <mc:Fallback>
                <p:oleObj name="Equation" r:id="rId23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481" y="2816225"/>
                        <a:ext cx="3714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825098"/>
              </p:ext>
            </p:extLst>
          </p:nvPr>
        </p:nvGraphicFramePr>
        <p:xfrm>
          <a:off x="3759643" y="5229225"/>
          <a:ext cx="4683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5" name="Equation" r:id="rId24" imgW="190440" imgH="190440" progId="Equation.DSMT4">
                  <p:embed/>
                </p:oleObj>
              </mc:Choice>
              <mc:Fallback>
                <p:oleObj name="Equation" r:id="rId24" imgW="1904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643" y="5229225"/>
                        <a:ext cx="4683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5"/>
          <p:cNvSpPr>
            <a:spLocks/>
          </p:cNvSpPr>
          <p:nvPr/>
        </p:nvSpPr>
        <p:spPr bwMode="auto">
          <a:xfrm>
            <a:off x="7147368" y="2632075"/>
            <a:ext cx="1184275" cy="6350"/>
          </a:xfrm>
          <a:custGeom>
            <a:avLst/>
            <a:gdLst>
              <a:gd name="T0" fmla="*/ 0 w 746"/>
              <a:gd name="T1" fmla="*/ 0 h 4"/>
              <a:gd name="T2" fmla="*/ 746 w 746"/>
              <a:gd name="T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46" h="4">
                <a:moveTo>
                  <a:pt x="0" y="0"/>
                </a:moveTo>
                <a:lnTo>
                  <a:pt x="746" y="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8331643" y="2636838"/>
            <a:ext cx="1588" cy="762000"/>
          </a:xfrm>
          <a:custGeom>
            <a:avLst/>
            <a:gdLst>
              <a:gd name="T0" fmla="*/ 0 w 1"/>
              <a:gd name="T1" fmla="*/ 0 h 480"/>
              <a:gd name="T2" fmla="*/ 1 w 1"/>
              <a:gd name="T3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80">
                <a:moveTo>
                  <a:pt x="0" y="0"/>
                </a:moveTo>
                <a:lnTo>
                  <a:pt x="1" y="4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5948806" y="728663"/>
            <a:ext cx="6350" cy="433387"/>
          </a:xfrm>
          <a:custGeom>
            <a:avLst/>
            <a:gdLst>
              <a:gd name="T0" fmla="*/ 4 w 4"/>
              <a:gd name="T1" fmla="*/ 0 h 273"/>
              <a:gd name="T2" fmla="*/ 0 w 4"/>
              <a:gd name="T3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" h="273">
                <a:moveTo>
                  <a:pt x="4" y="0"/>
                </a:moveTo>
                <a:lnTo>
                  <a:pt x="0" y="27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5899593" y="1916113"/>
            <a:ext cx="20638" cy="481012"/>
          </a:xfrm>
          <a:custGeom>
            <a:avLst/>
            <a:gdLst>
              <a:gd name="T0" fmla="*/ 13 w 13"/>
              <a:gd name="T1" fmla="*/ 0 h 303"/>
              <a:gd name="T2" fmla="*/ 0 w 13"/>
              <a:gd name="T3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" h="303">
                <a:moveTo>
                  <a:pt x="13" y="0"/>
                </a:moveTo>
                <a:lnTo>
                  <a:pt x="0" y="30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920231" y="540861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3143693" y="2674938"/>
            <a:ext cx="4763" cy="661987"/>
          </a:xfrm>
          <a:custGeom>
            <a:avLst/>
            <a:gdLst>
              <a:gd name="T0" fmla="*/ 0 w 3"/>
              <a:gd name="T1" fmla="*/ 417 h 417"/>
              <a:gd name="T2" fmla="*/ 3 w 3"/>
              <a:gd name="T3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417">
                <a:moveTo>
                  <a:pt x="0" y="417"/>
                </a:moveTo>
                <a:lnTo>
                  <a:pt x="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3130993" y="2638425"/>
            <a:ext cx="1168400" cy="6350"/>
          </a:xfrm>
          <a:custGeom>
            <a:avLst/>
            <a:gdLst>
              <a:gd name="T0" fmla="*/ 0 w 736"/>
              <a:gd name="T1" fmla="*/ 4 h 4"/>
              <a:gd name="T2" fmla="*/ 736 w 736"/>
              <a:gd name="T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36" h="4">
                <a:moveTo>
                  <a:pt x="0" y="4"/>
                </a:moveTo>
                <a:lnTo>
                  <a:pt x="73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6496493" y="6273800"/>
            <a:ext cx="1187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4012056" y="4760913"/>
            <a:ext cx="4427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4012056" y="4473575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8439593" y="45450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5991668" y="4760913"/>
            <a:ext cx="0" cy="252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2175318" y="5192713"/>
            <a:ext cx="2808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2175318" y="2125663"/>
            <a:ext cx="4763" cy="3067050"/>
          </a:xfrm>
          <a:custGeom>
            <a:avLst/>
            <a:gdLst>
              <a:gd name="T0" fmla="*/ 0 w 3"/>
              <a:gd name="T1" fmla="*/ 1932 h 1932"/>
              <a:gd name="T2" fmla="*/ 3 w 3"/>
              <a:gd name="T3" fmla="*/ 0 h 19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" h="1932">
                <a:moveTo>
                  <a:pt x="0" y="1932"/>
                </a:moveTo>
                <a:lnTo>
                  <a:pt x="3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2211831" y="2133600"/>
            <a:ext cx="370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2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5" y="1016578"/>
            <a:ext cx="6096000" cy="457200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</p:spTree>
    <p:extLst>
      <p:ext uri="{BB962C8B-B14F-4D97-AF65-F5344CB8AC3E}">
        <p14:creationId xmlns:p14="http://schemas.microsoft.com/office/powerpoint/2010/main" val="202774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黄金分割法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41802"/>
              </p:ext>
            </p:extLst>
          </p:nvPr>
        </p:nvGraphicFramePr>
        <p:xfrm>
          <a:off x="1745926" y="716666"/>
          <a:ext cx="72088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" name="Equation" r:id="rId3" imgW="3035160" imgH="457200" progId="Equation.DSMT4">
                  <p:embed/>
                </p:oleObj>
              </mc:Choice>
              <mc:Fallback>
                <p:oleObj name="Equation" r:id="rId3" imgW="3035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926" y="716666"/>
                        <a:ext cx="72088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022651" y="665367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331968" y="1648186"/>
                <a:ext cx="743395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解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: (1)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在初始区间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[</a:t>
                </a:r>
                <a:r>
                  <a:rPr lang="en-US" altLang="zh-CN" sz="2000" dirty="0" err="1">
                    <a:sym typeface="Wingdings" panose="05000000000000000000" pitchFamily="2" charset="2"/>
                  </a:rPr>
                  <a:t>a,b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]</a:t>
                </a:r>
                <a:r>
                  <a:rPr lang="zh-CN" altLang="en-US" sz="2000" dirty="0">
                    <a:sym typeface="Wingdings" panose="05000000000000000000" pitchFamily="2" charset="2"/>
                  </a:rPr>
                  <a:t>内取点并计算函数值：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−0.618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=−0.14615</m:t>
                      </m:r>
                    </m:oMath>
                  </m:oMathPara>
                </a14:m>
                <a:endParaRPr lang="en-US" altLang="zh-CN" sz="2000" b="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+0.618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=0.118,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1.798</m:t>
                      </m:r>
                    </m:oMath>
                  </m:oMathPara>
                </a14:m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b="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68" y="1648186"/>
                <a:ext cx="7433958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89372" y="3161878"/>
                <a:ext cx="4561120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(2)</a:t>
                </a: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1=−0.118,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b-a=0.618&gt;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72" y="3161878"/>
                <a:ext cx="4561120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1337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89372" y="4719292"/>
                <a:ext cx="442781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(3)</a:t>
                </a:r>
                <a:r>
                  <a:rPr lang="zh-CN" altLang="en-US" sz="2000" dirty="0"/>
                  <a:t>继续缩短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2=0.118,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2=−1.</m:t>
                    </m:r>
                  </m:oMath>
                </a14:m>
                <a:r>
                  <a:rPr lang="en-US" altLang="zh-CN" sz="2000" b="0" dirty="0"/>
                  <a:t>798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新点  </a:t>
                </a:r>
                <a:r>
                  <a:rPr lang="en-US" altLang="zh-CN" sz="2000" dirty="0"/>
                  <a:t>a2=a+0.618(b-a)=0.264,f2=-2.7082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372" y="4719292"/>
                <a:ext cx="4427815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1377" r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4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在长为</a:t>
            </a:r>
            <a:r>
              <a:rPr lang="en-US" altLang="zh-CN" dirty="0">
                <a:solidFill>
                  <a:schemeClr val="hlink"/>
                </a:solidFill>
                <a:latin typeface="华文中宋" panose="02010600040101010101" pitchFamily="2" charset="-122"/>
              </a:rPr>
              <a:t>350cm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、宽为</a:t>
            </a:r>
            <a:r>
              <a:rPr lang="en-US" altLang="zh-CN" dirty="0">
                <a:solidFill>
                  <a:schemeClr val="hlink"/>
                </a:solidFill>
                <a:latin typeface="华文中宋" panose="02010600040101010101" pitchFamily="2" charset="-122"/>
              </a:rPr>
              <a:t>260cm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的长方形不锈钢板的四角，各剪去一个小正方形，做成一个无盖的储水箱，试确定正方形的边长，使储水箱的容积最大。</a:t>
            </a:r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endParaRPr lang="en-US" altLang="zh-CN" dirty="0">
              <a:solidFill>
                <a:schemeClr val="hlink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lvl="1"/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设小正方形边长为</a:t>
            </a:r>
            <a:r>
              <a:rPr lang="en-US" altLang="zh-CN" dirty="0" err="1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xcm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储水箱容积</a:t>
            </a:r>
            <a:r>
              <a:rPr lang="en-US" altLang="zh-CN" dirty="0">
                <a:solidFill>
                  <a:schemeClr val="hlink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(260-2x)(350-2x)x</a:t>
            </a:r>
          </a:p>
          <a:p>
            <a:pPr lvl="1"/>
            <a:r>
              <a:rPr lang="zh-CN" altLang="en-US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约束条件：  </a:t>
            </a:r>
            <a:r>
              <a:rPr lang="en-US" altLang="zh-CN" dirty="0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0=&lt;x&lt;=130</a:t>
            </a:r>
            <a:endParaRPr lang="zh-CN" altLang="en-US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4" name="Rectangle 1033"/>
          <p:cNvSpPr>
            <a:spLocks noChangeArrowheads="1"/>
          </p:cNvSpPr>
          <p:nvPr/>
        </p:nvSpPr>
        <p:spPr bwMode="auto">
          <a:xfrm>
            <a:off x="2867889" y="2524989"/>
            <a:ext cx="2743200" cy="17526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" name="Group 1043"/>
          <p:cNvGrpSpPr>
            <a:grpSpLocks/>
          </p:cNvGrpSpPr>
          <p:nvPr/>
        </p:nvGrpSpPr>
        <p:grpSpPr bwMode="auto">
          <a:xfrm>
            <a:off x="2867894" y="2521528"/>
            <a:ext cx="2743200" cy="1752600"/>
            <a:chOff x="3888" y="1728"/>
            <a:chExt cx="1728" cy="1104"/>
          </a:xfrm>
        </p:grpSpPr>
        <p:sp>
          <p:nvSpPr>
            <p:cNvPr id="6" name="Rectangle 1034"/>
            <p:cNvSpPr>
              <a:spLocks noChangeArrowheads="1"/>
            </p:cNvSpPr>
            <p:nvPr/>
          </p:nvSpPr>
          <p:spPr bwMode="auto">
            <a:xfrm>
              <a:off x="3888" y="1728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Rectangle 1035"/>
            <p:cNvSpPr>
              <a:spLocks noChangeArrowheads="1"/>
            </p:cNvSpPr>
            <p:nvPr/>
          </p:nvSpPr>
          <p:spPr bwMode="auto">
            <a:xfrm>
              <a:off x="3888" y="2640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036"/>
            <p:cNvSpPr>
              <a:spLocks noChangeArrowheads="1"/>
            </p:cNvSpPr>
            <p:nvPr/>
          </p:nvSpPr>
          <p:spPr bwMode="auto">
            <a:xfrm>
              <a:off x="5424" y="2640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Rectangle 1037"/>
            <p:cNvSpPr>
              <a:spLocks noChangeArrowheads="1"/>
            </p:cNvSpPr>
            <p:nvPr/>
          </p:nvSpPr>
          <p:spPr bwMode="auto">
            <a:xfrm>
              <a:off x="5424" y="1728"/>
              <a:ext cx="192" cy="1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3172689" y="2829789"/>
            <a:ext cx="2133600" cy="1143000"/>
            <a:chOff x="4080" y="1920"/>
            <a:chExt cx="1344" cy="720"/>
          </a:xfrm>
        </p:grpSpPr>
        <p:sp>
          <p:nvSpPr>
            <p:cNvPr id="11" name="Line 1038"/>
            <p:cNvSpPr>
              <a:spLocks noChangeShapeType="1"/>
            </p:cNvSpPr>
            <p:nvPr/>
          </p:nvSpPr>
          <p:spPr bwMode="auto">
            <a:xfrm>
              <a:off x="4080" y="1920"/>
              <a:ext cx="13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Line 1039"/>
            <p:cNvSpPr>
              <a:spLocks noChangeShapeType="1"/>
            </p:cNvSpPr>
            <p:nvPr/>
          </p:nvSpPr>
          <p:spPr bwMode="auto">
            <a:xfrm>
              <a:off x="4080" y="2640"/>
              <a:ext cx="13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Line 1040"/>
            <p:cNvSpPr>
              <a:spLocks noChangeShapeType="1"/>
            </p:cNvSpPr>
            <p:nvPr/>
          </p:nvSpPr>
          <p:spPr bwMode="auto">
            <a:xfrm flipH="1" flipV="1">
              <a:off x="4080" y="1920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Line 1041"/>
            <p:cNvSpPr>
              <a:spLocks noChangeShapeType="1"/>
            </p:cNvSpPr>
            <p:nvPr/>
          </p:nvSpPr>
          <p:spPr bwMode="auto">
            <a:xfrm flipH="1" flipV="1">
              <a:off x="5424" y="1920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0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371516"/>
              </p:ext>
            </p:extLst>
          </p:nvPr>
        </p:nvGraphicFramePr>
        <p:xfrm>
          <a:off x="6421583" y="2826328"/>
          <a:ext cx="4495801" cy="326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Equation" r:id="rId3" imgW="3314520" imgH="241200" progId="Equation.DSMT4">
                  <p:embed/>
                </p:oleObj>
              </mc:Choice>
              <mc:Fallback>
                <p:oleObj name="Equation" r:id="rId3" imgW="3314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583" y="2826328"/>
                        <a:ext cx="4495801" cy="326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504066"/>
              </p:ext>
            </p:extLst>
          </p:nvPr>
        </p:nvGraphicFramePr>
        <p:xfrm>
          <a:off x="6554619" y="3364178"/>
          <a:ext cx="2380130" cy="330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Equation" r:id="rId5" imgW="1460160" imgH="203040" progId="Equation.DSMT4">
                  <p:embed/>
                </p:oleObj>
              </mc:Choice>
              <mc:Fallback>
                <p:oleObj name="Equation" r:id="rId5" imgW="1460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619" y="3364178"/>
                        <a:ext cx="2380130" cy="330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4783179" y="4291567"/>
            <a:ext cx="1130300" cy="551260"/>
            <a:chOff x="4776930" y="4251792"/>
            <a:chExt cx="1130300" cy="551260"/>
          </a:xfrm>
        </p:grpSpPr>
        <p:sp>
          <p:nvSpPr>
            <p:cNvPr id="15" name="Line 1046"/>
            <p:cNvSpPr>
              <a:spLocks noChangeShapeType="1"/>
            </p:cNvSpPr>
            <p:nvPr/>
          </p:nvSpPr>
          <p:spPr bwMode="auto">
            <a:xfrm>
              <a:off x="5306289" y="4264889"/>
              <a:ext cx="0" cy="5080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19" name="Object 10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7569173"/>
                </p:ext>
              </p:extLst>
            </p:nvPr>
          </p:nvGraphicFramePr>
          <p:xfrm>
            <a:off x="5331689" y="4509364"/>
            <a:ext cx="266700" cy="29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7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1689" y="4509364"/>
                          <a:ext cx="266700" cy="29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组合 23"/>
            <p:cNvGrpSpPr/>
            <p:nvPr/>
          </p:nvGrpSpPr>
          <p:grpSpPr>
            <a:xfrm>
              <a:off x="4776930" y="4251792"/>
              <a:ext cx="1130300" cy="508000"/>
              <a:chOff x="4709389" y="4135579"/>
              <a:chExt cx="1130300" cy="508000"/>
            </a:xfrm>
          </p:grpSpPr>
          <p:sp>
            <p:nvSpPr>
              <p:cNvPr id="16" name="Line 1047"/>
              <p:cNvSpPr>
                <a:spLocks noChangeShapeType="1"/>
              </p:cNvSpPr>
              <p:nvPr/>
            </p:nvSpPr>
            <p:spPr bwMode="auto">
              <a:xfrm>
                <a:off x="5548743" y="4135579"/>
                <a:ext cx="0" cy="50800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" name="Line 1048"/>
              <p:cNvSpPr>
                <a:spLocks noChangeShapeType="1"/>
              </p:cNvSpPr>
              <p:nvPr/>
            </p:nvSpPr>
            <p:spPr bwMode="auto">
              <a:xfrm>
                <a:off x="4709389" y="4595089"/>
                <a:ext cx="5715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Line 1049"/>
              <p:cNvSpPr>
                <a:spLocks noChangeShapeType="1"/>
              </p:cNvSpPr>
              <p:nvPr/>
            </p:nvSpPr>
            <p:spPr bwMode="auto">
              <a:xfrm flipH="1">
                <a:off x="5611089" y="4582389"/>
                <a:ext cx="228600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004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黄金分割法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88876" y="751894"/>
                <a:ext cx="4392806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(4)</a:t>
                </a: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1=0.118,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b-a=0.382&gt;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76" y="751894"/>
                <a:ext cx="4392806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387" b="-2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188876" y="2261372"/>
                <a:ext cx="49433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(5)</a:t>
                </a:r>
                <a:r>
                  <a:rPr lang="zh-CN" altLang="en-US" sz="2000" dirty="0"/>
                  <a:t>继续缩短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2=0.264,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2=−2.7082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新点  </a:t>
                </a:r>
                <a:r>
                  <a:rPr lang="en-US" altLang="zh-CN" sz="2000" dirty="0"/>
                  <a:t>a2=a+0.618(b-a)=0.3541,f2=-3.228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76" y="2261372"/>
                <a:ext cx="4943341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84936" y="4058478"/>
                <a:ext cx="4392806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(6)</a:t>
                </a: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1=0.264,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b-a=0.236&gt;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36" y="4058478"/>
                <a:ext cx="439280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526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685727" y="945079"/>
                <a:ext cx="49433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/>
                  <a:t>(7)</a:t>
                </a:r>
                <a:r>
                  <a:rPr lang="zh-CN" altLang="en-US" sz="2000" dirty="0"/>
                  <a:t>继续缩短</a:t>
                </a:r>
                <a:endParaRPr lang="en-US" altLang="zh-CN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2=0.3541,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2=−3.228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新点  </a:t>
                </a:r>
                <a:r>
                  <a:rPr lang="en-US" altLang="zh-CN" sz="2000" dirty="0"/>
                  <a:t>a2=a+0.618(b-a)=0.4098,f2=-5.329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27" y="945079"/>
                <a:ext cx="4943341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922269" y="2982042"/>
                <a:ext cx="4535472" cy="2862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(8)</a:t>
                </a: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比较函数值，缩短搜索区间</a:t>
                </a:r>
                <a:endParaRPr lang="en-US" altLang="zh-CN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1&gt;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2: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1=0.3541,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判断迭代终止条件：</a:t>
                </a:r>
                <a:r>
                  <a:rPr lang="en-US" altLang="zh-CN" sz="200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b-a=0.146&lt;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𝜀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ym typeface="Wingdings" panose="05000000000000000000" pitchFamily="2" charset="2"/>
                  </a:rPr>
                  <a:t>迭代停止</a:t>
                </a:r>
                <a:endParaRPr lang="en-US" altLang="zh-CN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zh-CN" altLang="en-US" sz="2000" b="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取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值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为</m:t>
                      </m:r>
                      <m:r>
                        <a:rPr lang="zh-CN" altLang="en-US" sz="2000" i="1" dirty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0.5∗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=0.42705</m:t>
                      </m:r>
                    </m:oMath>
                  </m:oMathPara>
                </a14:m>
                <a:endParaRPr lang="zh-CN" altLang="en-US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269" y="2982042"/>
                <a:ext cx="4535472" cy="2862322"/>
              </a:xfrm>
              <a:prstGeom prst="rect">
                <a:avLst/>
              </a:prstGeom>
              <a:blipFill rotWithShape="0">
                <a:blip r:embed="rId6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zh-CN" altLang="en-US" sz="3200" dirty="0">
                <a:ea typeface="楷体_GB2312" pitchFamily="49" charset="-122"/>
              </a:rPr>
              <a:t>黄金分割法特点：</a:t>
            </a:r>
          </a:p>
          <a:p>
            <a:pPr lvl="2"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</a:pPr>
            <a:r>
              <a:rPr lang="zh-CN" altLang="en-US" sz="2400" dirty="0">
                <a:ea typeface="楷体_GB2312" pitchFamily="49" charset="-122"/>
              </a:rPr>
              <a:t>程序结构简单，容易理解，可靠性好。</a:t>
            </a:r>
            <a:endParaRPr lang="en-US" altLang="zh-CN" sz="2400" dirty="0">
              <a:ea typeface="楷体_GB2312" pitchFamily="49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Clr>
                <a:srgbClr val="0033CC"/>
              </a:buClr>
            </a:pPr>
            <a:r>
              <a:rPr lang="zh-CN" altLang="en-US" sz="2400" dirty="0">
                <a:ea typeface="楷体_GB2312" pitchFamily="49" charset="-122"/>
              </a:rPr>
              <a:t>计算效率偏低，适用于低维优化的一维搜索。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黄金分割法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22811" y="3952010"/>
            <a:ext cx="9452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课后作业：用</a:t>
            </a:r>
            <a:r>
              <a:rPr lang="en-US" altLang="zh-CN" sz="2800" dirty="0"/>
              <a:t>python</a:t>
            </a:r>
            <a:r>
              <a:rPr lang="zh-CN" altLang="en-US" sz="2800" dirty="0"/>
              <a:t>实现黄金分割法（包括进退法确定搜索区间），解决本章</a:t>
            </a:r>
            <a:r>
              <a:rPr lang="en-US" altLang="zh-CN" sz="2800" dirty="0"/>
              <a:t>PPT</a:t>
            </a:r>
            <a:r>
              <a:rPr lang="zh-CN" altLang="en-US" sz="2800" dirty="0"/>
              <a:t>上第一个例题。</a:t>
            </a:r>
          </a:p>
        </p:txBody>
      </p:sp>
    </p:spTree>
    <p:extLst>
      <p:ext uri="{BB962C8B-B14F-4D97-AF65-F5344CB8AC3E}">
        <p14:creationId xmlns:p14="http://schemas.microsoft.com/office/powerpoint/2010/main" val="26176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与黄金分割法类似的一种试探法</a:t>
            </a:r>
            <a:endParaRPr lang="en-US" altLang="zh-CN" dirty="0"/>
          </a:p>
          <a:p>
            <a:r>
              <a:rPr lang="zh-CN" altLang="en-US" dirty="0"/>
              <a:t> Fibonacci法与0.618法的主要区别:探索区间长度的缩短率不是采用黄金分割数，而是采用所谓的Fibonacci数,计算函数值的次数n也是已知的。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斐波拉契法</a:t>
            </a:r>
          </a:p>
        </p:txBody>
      </p:sp>
      <p:graphicFrame>
        <p:nvGraphicFramePr>
          <p:cNvPr id="4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76084"/>
              </p:ext>
            </p:extLst>
          </p:nvPr>
        </p:nvGraphicFramePr>
        <p:xfrm>
          <a:off x="2004903" y="4314005"/>
          <a:ext cx="9136062" cy="649288"/>
        </p:xfrm>
        <a:graphic>
          <a:graphicData uri="http://schemas.openxmlformats.org/drawingml/2006/table">
            <a:tbl>
              <a:tblPr/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4451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F</a:t>
                      </a:r>
                      <a:r>
                        <a:rPr kumimoji="0" lang="en-US" altLang="zh-CN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n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377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1597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2584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4181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6765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10946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1143000" y="2610234"/>
            <a:ext cx="8229600" cy="323215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Fibonacci数：</a:t>
            </a:r>
          </a:p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数列满足条件：</a:t>
            </a:r>
          </a:p>
          <a:p>
            <a:pPr>
              <a:buFontTx/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</a:p>
          <a:p>
            <a:pPr>
              <a:buFontTx/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则称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Fn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为Fibonacci数列</a:t>
            </a:r>
          </a:p>
        </p:txBody>
      </p:sp>
      <p:graphicFrame>
        <p:nvGraphicFramePr>
          <p:cNvPr id="6" name="Object 11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445188"/>
              </p:ext>
            </p:extLst>
          </p:nvPr>
        </p:nvGraphicFramePr>
        <p:xfrm>
          <a:off x="3414713" y="3174124"/>
          <a:ext cx="2004797" cy="739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公式" r:id="rId3" imgW="1307880" imgH="482400" progId="Equation.3">
                  <p:embed/>
                </p:oleObj>
              </mc:Choice>
              <mc:Fallback>
                <p:oleObj name="公式" r:id="rId3" imgW="1307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3174124"/>
                        <a:ext cx="2004797" cy="739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9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zh-CN" altLang="en-US" sz="2400" dirty="0"/>
              <a:t>Fibonacci法的推导过程：</a:t>
            </a:r>
          </a:p>
          <a:p>
            <a:pPr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(1)与黄金分割法一样,设初始区间     上有唯一的极小值点，规定一共算n次函数值，取试探点</a:t>
            </a:r>
          </a:p>
          <a:p>
            <a:pPr>
              <a:buFontTx/>
              <a:buNone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Tx/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并设</a:t>
            </a:r>
          </a:p>
          <a:p>
            <a:pPr>
              <a:buFontTx/>
              <a:buNone/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</a:t>
            </a:r>
            <a:r>
              <a:rPr lang="zh-CN" altLang="en-US" dirty="0"/>
              <a:t>法</a:t>
            </a:r>
          </a:p>
        </p:txBody>
      </p:sp>
      <p:graphicFrame>
        <p:nvGraphicFramePr>
          <p:cNvPr id="6" name="Object 4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213867"/>
              </p:ext>
            </p:extLst>
          </p:nvPr>
        </p:nvGraphicFramePr>
        <p:xfrm>
          <a:off x="5641975" y="1193800"/>
          <a:ext cx="660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" name="公式" r:id="rId3" imgW="380880" imgH="203040" progId="Equation.3">
                  <p:embed/>
                </p:oleObj>
              </mc:Choice>
              <mc:Fallback>
                <p:oleObj name="公式" r:id="rId3" imgW="380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75" y="1193800"/>
                        <a:ext cx="660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188119"/>
              </p:ext>
            </p:extLst>
          </p:nvPr>
        </p:nvGraphicFramePr>
        <p:xfrm>
          <a:off x="1677567" y="1976785"/>
          <a:ext cx="2864109" cy="1579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6" name="公式" r:id="rId5" imgW="2286000" imgH="1257120" progId="Equation.3">
                  <p:embed/>
                </p:oleObj>
              </mc:Choice>
              <mc:Fallback>
                <p:oleObj name="公式" r:id="rId5" imgW="2286000" imgH="1257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567" y="1976785"/>
                        <a:ext cx="2864109" cy="1579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578786"/>
              </p:ext>
            </p:extLst>
          </p:nvPr>
        </p:nvGraphicFramePr>
        <p:xfrm>
          <a:off x="7501750" y="2312660"/>
          <a:ext cx="14795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7" name="公式" r:id="rId7" imgW="901440" imgH="482400" progId="Equation.3">
                  <p:embed/>
                </p:oleObj>
              </mc:Choice>
              <mc:Fallback>
                <p:oleObj name="公式" r:id="rId7" imgW="901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1750" y="2312660"/>
                        <a:ext cx="14795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4991536" y="2255199"/>
            <a:ext cx="1242354" cy="618808"/>
            <a:chOff x="-685" y="-664"/>
            <a:chExt cx="1920" cy="840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 flipV="1">
              <a:off x="-685" y="-664"/>
              <a:ext cx="1920" cy="840"/>
            </a:xfrm>
            <a:prstGeom prst="wedgeEllipseCallout">
              <a:avLst>
                <a:gd name="adj1" fmla="val -43750"/>
                <a:gd name="adj2" fmla="val 70000"/>
              </a:avLst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algn="ctr"/>
              <a:endParaRPr lang="zh-CN" altLang="zh-CN"/>
            </a:p>
          </p:txBody>
        </p:sp>
        <p:graphicFrame>
          <p:nvGraphicFramePr>
            <p:cNvPr id="17" name="Object 15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7237933"/>
                </p:ext>
              </p:extLst>
            </p:nvPr>
          </p:nvGraphicFramePr>
          <p:xfrm>
            <a:off x="-543" y="-586"/>
            <a:ext cx="1461" cy="7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8" name="公式" r:id="rId9" imgW="609480" imgH="291960" progId="Equation.3">
                    <p:embed/>
                  </p:oleObj>
                </mc:Choice>
                <mc:Fallback>
                  <p:oleObj name="公式" r:id="rId9" imgW="60948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43" y="-586"/>
                          <a:ext cx="1461" cy="7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8354355" y="4170372"/>
            <a:ext cx="2895600" cy="1740195"/>
            <a:chOff x="0" y="0"/>
            <a:chExt cx="4560" cy="2739"/>
          </a:xfrm>
        </p:grpSpPr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0" y="0"/>
              <a:ext cx="4560" cy="2111"/>
              <a:chOff x="0" y="0"/>
              <a:chExt cx="4560" cy="2111"/>
            </a:xfrm>
          </p:grpSpPr>
          <p:sp>
            <p:nvSpPr>
              <p:cNvPr id="29" name="箭头 420"/>
              <p:cNvSpPr>
                <a:spLocks noChangeShapeType="1"/>
              </p:cNvSpPr>
              <p:nvPr/>
            </p:nvSpPr>
            <p:spPr bwMode="auto">
              <a:xfrm flipV="1">
                <a:off x="0" y="2059"/>
                <a:ext cx="4560" cy="1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曲线 423"/>
              <p:cNvSpPr>
                <a:spLocks/>
              </p:cNvSpPr>
              <p:nvPr/>
            </p:nvSpPr>
            <p:spPr bwMode="auto">
              <a:xfrm>
                <a:off x="107" y="0"/>
                <a:ext cx="3695" cy="1347"/>
              </a:xfrm>
              <a:custGeom>
                <a:avLst/>
                <a:gdLst>
                  <a:gd name="T0" fmla="*/ 0 w 21600"/>
                  <a:gd name="T1" fmla="*/ 1058 h 21600"/>
                  <a:gd name="T2" fmla="*/ 9715 w 21600"/>
                  <a:gd name="T3" fmla="*/ 21391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1058"/>
                    </a:moveTo>
                    <a:cubicBezTo>
                      <a:pt x="1706" y="5548"/>
                      <a:pt x="5395" y="21600"/>
                      <a:pt x="9715" y="21391"/>
                    </a:cubicBezTo>
                    <a:cubicBezTo>
                      <a:pt x="14035" y="21183"/>
                      <a:pt x="19419" y="4682"/>
                      <a:pt x="21600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240" y="259"/>
                <a:ext cx="1" cy="18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3600" y="139"/>
                <a:ext cx="1" cy="192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2401" y="1115"/>
                <a:ext cx="0" cy="996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>
                <a:off x="2760" y="859"/>
                <a:ext cx="1" cy="12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5" name="Object 29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455952"/>
                </p:ext>
              </p:extLst>
            </p:nvPr>
          </p:nvGraphicFramePr>
          <p:xfrm>
            <a:off x="2231" y="2059"/>
            <a:ext cx="360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49" r:id="rId11" imgW="178217" imgH="242088" progId="Equation.3">
                    <p:embed/>
                  </p:oleObj>
                </mc:Choice>
                <mc:Fallback>
                  <p:oleObj r:id="rId11" imgW="178217" imgH="24208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2059"/>
                          <a:ext cx="360" cy="5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0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8566117"/>
                </p:ext>
              </p:extLst>
            </p:nvPr>
          </p:nvGraphicFramePr>
          <p:xfrm>
            <a:off x="2695" y="2190"/>
            <a:ext cx="49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0" name="公式" r:id="rId13" imgW="241200" imgH="164880" progId="Equation.3">
                    <p:embed/>
                  </p:oleObj>
                </mc:Choice>
                <mc:Fallback>
                  <p:oleObj name="公式" r:id="rId13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5" y="2190"/>
                          <a:ext cx="490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392253"/>
                </p:ext>
              </p:extLst>
            </p:nvPr>
          </p:nvGraphicFramePr>
          <p:xfrm>
            <a:off x="43" y="2139"/>
            <a:ext cx="31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1" name="公式" r:id="rId15" imgW="139680" imgH="152280" progId="Equation.3">
                    <p:embed/>
                  </p:oleObj>
                </mc:Choice>
                <mc:Fallback>
                  <p:oleObj name="公式" r:id="rId15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" y="2139"/>
                          <a:ext cx="31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2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3361384"/>
                </p:ext>
              </p:extLst>
            </p:nvPr>
          </p:nvGraphicFramePr>
          <p:xfrm>
            <a:off x="3430" y="2227"/>
            <a:ext cx="375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2" name="公式" r:id="rId17" imgW="139680" imgH="190440" progId="Equation.3">
                    <p:embed/>
                  </p:oleObj>
                </mc:Choice>
                <mc:Fallback>
                  <p:oleObj name="公式" r:id="rId17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227"/>
                          <a:ext cx="375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1434054" y="4170372"/>
            <a:ext cx="6096000" cy="1200329"/>
            <a:chOff x="501929" y="3139707"/>
            <a:chExt cx="6096000" cy="1200329"/>
          </a:xfrm>
        </p:grpSpPr>
        <p:graphicFrame>
          <p:nvGraphicFramePr>
            <p:cNvPr id="10" name="Object 8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9547664"/>
                </p:ext>
              </p:extLst>
            </p:nvPr>
          </p:nvGraphicFramePr>
          <p:xfrm>
            <a:off x="2206545" y="3261332"/>
            <a:ext cx="79851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3" name="公式" r:id="rId19" imgW="583920" imgH="279360" progId="Equation.3">
                    <p:embed/>
                  </p:oleObj>
                </mc:Choice>
                <mc:Fallback>
                  <p:oleObj name="公式" r:id="rId19" imgW="58392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545" y="3261332"/>
                          <a:ext cx="798512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矩形 35"/>
            <p:cNvSpPr/>
            <p:nvPr/>
          </p:nvSpPr>
          <p:spPr>
            <a:xfrm>
              <a:off x="501929" y="3139707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最小值点在        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即：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b=x2,</a:t>
              </a:r>
            </a:p>
            <a:p>
              <a:pPr>
                <a:buFontTx/>
                <a:buNone/>
              </a:pP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   x2=x1,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  <a:endPara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064788" y="5173241"/>
            <a:ext cx="4989849" cy="928894"/>
            <a:chOff x="1881282" y="5093014"/>
            <a:chExt cx="4989849" cy="92889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Object 9">
                  <a:hlinkClick r:id="" action="ppaction://ole?verb=1"/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4192680"/>
                    </p:ext>
                  </p:extLst>
                </p:nvPr>
              </p:nvGraphicFramePr>
              <p:xfrm>
                <a:off x="1881282" y="5093014"/>
                <a:ext cx="3247375" cy="92889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254" name="公式" r:id="rId21" imgW="2222280" imgH="634680" progId="Equation.3">
                        <p:embed/>
                      </p:oleObj>
                    </mc:Choice>
                    <mc:Fallback>
                      <p:oleObj name="公式" r:id="rId21" imgW="2222280" imgH="634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81282" y="5093014"/>
                              <a:ext cx="3247375" cy="9288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Object 9">
                  <a:hlinkClick r:id="" action="ppaction://ole?verb=1"/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4192680"/>
                    </p:ext>
                  </p:extLst>
                </p:nvPr>
              </p:nvGraphicFramePr>
              <p:xfrm>
                <a:off x="1881282" y="5093014"/>
                <a:ext cx="3247375" cy="92889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8902" name="公式" r:id="rId23" imgW="2222280" imgH="634680" progId="Equation.3">
                        <p:embed/>
                      </p:oleObj>
                    </mc:Choice>
                    <mc:Fallback>
                      <p:oleObj name="公式" r:id="rId23" imgW="2222280" imgH="6346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81282" y="5093014"/>
                              <a:ext cx="3247375" cy="92889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/>
                <p:cNvSpPr txBox="1"/>
                <p:nvPr/>
              </p:nvSpPr>
              <p:spPr>
                <a:xfrm>
                  <a:off x="5464207" y="5429045"/>
                  <a:ext cx="1406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207" y="5429045"/>
                  <a:ext cx="1406924" cy="276999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3896" r="-3896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9090730" y="1699036"/>
                <a:ext cx="15913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30" y="1699036"/>
                <a:ext cx="1591333" cy="276999"/>
              </a:xfrm>
              <a:prstGeom prst="rect">
                <a:avLst/>
              </a:prstGeom>
              <a:blipFill rotWithShape="0">
                <a:blip r:embed="rId26"/>
                <a:stretch>
                  <a:fillRect l="-2682" t="-4444" r="-153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/>
          <p:cNvGrpSpPr/>
          <p:nvPr/>
        </p:nvGrpSpPr>
        <p:grpSpPr>
          <a:xfrm>
            <a:off x="1102560" y="3657574"/>
            <a:ext cx="1994369" cy="488225"/>
            <a:chOff x="5439410" y="3296437"/>
            <a:chExt cx="1994369" cy="488225"/>
          </a:xfrm>
        </p:grpSpPr>
        <p:sp>
          <p:nvSpPr>
            <p:cNvPr id="55" name="矩形 54"/>
            <p:cNvSpPr/>
            <p:nvPr/>
          </p:nvSpPr>
          <p:spPr>
            <a:xfrm>
              <a:off x="5439410" y="3296437"/>
              <a:ext cx="16898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若      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</p:txBody>
        </p:sp>
        <p:graphicFrame>
          <p:nvGraphicFramePr>
            <p:cNvPr id="56" name="Object 7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1257260"/>
                </p:ext>
              </p:extLst>
            </p:nvPr>
          </p:nvGraphicFramePr>
          <p:xfrm>
            <a:off x="6125679" y="3310000"/>
            <a:ext cx="1308100" cy="474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55" name="公式" r:id="rId27" imgW="876240" imgH="317160" progId="Equation.3">
                    <p:embed/>
                  </p:oleObj>
                </mc:Choice>
                <mc:Fallback>
                  <p:oleObj name="公式" r:id="rId27" imgW="87624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5679" y="3310000"/>
                          <a:ext cx="1308100" cy="474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组合 59"/>
          <p:cNvGrpSpPr/>
          <p:nvPr/>
        </p:nvGrpSpPr>
        <p:grpSpPr>
          <a:xfrm>
            <a:off x="10249160" y="2148494"/>
            <a:ext cx="1904613" cy="1779832"/>
            <a:chOff x="6068894" y="3552307"/>
            <a:chExt cx="1904613" cy="1779832"/>
          </a:xfrm>
        </p:grpSpPr>
        <p:sp>
          <p:nvSpPr>
            <p:cNvPr id="59" name="云形标注 58"/>
            <p:cNvSpPr/>
            <p:nvPr/>
          </p:nvSpPr>
          <p:spPr>
            <a:xfrm>
              <a:off x="6068894" y="3552307"/>
              <a:ext cx="1904613" cy="1779832"/>
            </a:xfrm>
            <a:prstGeom prst="cloudCallout">
              <a:avLst>
                <a:gd name="adj1" fmla="val -27455"/>
                <a:gd name="adj2" fmla="val -59148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368224" y="3703559"/>
              <a:ext cx="12370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最终区间长度与初始区间长度的比值，</a:t>
              </a:r>
              <a:r>
                <a:rPr lang="en-US" altLang="zh-CN" dirty="0"/>
                <a:t>&lt;1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31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若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</a:t>
            </a:r>
            <a:r>
              <a:rPr lang="zh-CN" altLang="en-US" dirty="0"/>
              <a:t>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62874" y="1693959"/>
            <a:ext cx="2800767" cy="1569660"/>
            <a:chOff x="5104125" y="3285300"/>
            <a:chExt cx="2800767" cy="1569660"/>
          </a:xfrm>
        </p:grpSpPr>
        <p:sp>
          <p:nvSpPr>
            <p:cNvPr id="5" name="矩形 4"/>
            <p:cNvSpPr/>
            <p:nvPr/>
          </p:nvSpPr>
          <p:spPr>
            <a:xfrm>
              <a:off x="5104125" y="3285300"/>
              <a:ext cx="280076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        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最小值点在       </a:t>
              </a:r>
              <a:endPara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endParaRPr>
            </a:p>
            <a:p>
              <a:pPr>
                <a:buFontTx/>
                <a:buNone/>
              </a:pP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即：</a:t>
              </a: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a=x1,</a:t>
              </a:r>
            </a:p>
            <a:p>
              <a:pPr>
                <a:buFontTx/>
                <a:buNone/>
              </a:pPr>
              <a:r>
                <a: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   x1=x2</a:t>
              </a:r>
              <a:r>
                <a:rPr lang="zh-CN" altLang="en-US" sz="2400" dirty="0">
                  <a:latin typeface="宋体" panose="02010600030101010101" pitchFamily="2" charset="-122"/>
                  <a:ea typeface="宋体" panose="02010600030101010101" pitchFamily="2" charset="-122"/>
                  <a:sym typeface="Wingdings" panose="05000000000000000000" pitchFamily="2" charset="2"/>
                </a:rPr>
                <a:t> </a:t>
              </a:r>
            </a:p>
          </p:txBody>
        </p:sp>
        <p:graphicFrame>
          <p:nvGraphicFramePr>
            <p:cNvPr id="7" name="Object 1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2493126"/>
                </p:ext>
              </p:extLst>
            </p:nvPr>
          </p:nvGraphicFramePr>
          <p:xfrm>
            <a:off x="6820848" y="3737336"/>
            <a:ext cx="822325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4" name="公式" r:id="rId3" imgW="520560" imgH="266400" progId="Equation.3">
                    <p:embed/>
                  </p:oleObj>
                </mc:Choice>
                <mc:Fallback>
                  <p:oleObj name="公式" r:id="rId3" imgW="52056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20848" y="3737336"/>
                          <a:ext cx="822325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6310920" y="1608691"/>
            <a:ext cx="2895600" cy="1740195"/>
            <a:chOff x="0" y="0"/>
            <a:chExt cx="4560" cy="2739"/>
          </a:xfrm>
        </p:grpSpPr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0" y="0"/>
              <a:ext cx="4560" cy="2060"/>
              <a:chOff x="0" y="0"/>
              <a:chExt cx="4560" cy="2060"/>
            </a:xfrm>
          </p:grpSpPr>
          <p:sp>
            <p:nvSpPr>
              <p:cNvPr id="14" name="箭头 420"/>
              <p:cNvSpPr>
                <a:spLocks noChangeShapeType="1"/>
              </p:cNvSpPr>
              <p:nvPr/>
            </p:nvSpPr>
            <p:spPr bwMode="auto">
              <a:xfrm flipV="1">
                <a:off x="0" y="2059"/>
                <a:ext cx="4560" cy="1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曲线 423"/>
              <p:cNvSpPr>
                <a:spLocks/>
              </p:cNvSpPr>
              <p:nvPr/>
            </p:nvSpPr>
            <p:spPr bwMode="auto">
              <a:xfrm>
                <a:off x="107" y="0"/>
                <a:ext cx="3695" cy="1347"/>
              </a:xfrm>
              <a:custGeom>
                <a:avLst/>
                <a:gdLst>
                  <a:gd name="T0" fmla="*/ 0 w 21600"/>
                  <a:gd name="T1" fmla="*/ 1058 h 21600"/>
                  <a:gd name="T2" fmla="*/ 9715 w 21600"/>
                  <a:gd name="T3" fmla="*/ 21391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1058"/>
                    </a:moveTo>
                    <a:cubicBezTo>
                      <a:pt x="1706" y="5548"/>
                      <a:pt x="5395" y="21600"/>
                      <a:pt x="9715" y="21391"/>
                    </a:cubicBezTo>
                    <a:cubicBezTo>
                      <a:pt x="14035" y="21183"/>
                      <a:pt x="19419" y="4682"/>
                      <a:pt x="21600" y="0"/>
                    </a:cubicBezTo>
                  </a:path>
                </a:pathLst>
              </a:cu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25"/>
              <p:cNvSpPr>
                <a:spLocks noChangeShapeType="1"/>
              </p:cNvSpPr>
              <p:nvPr/>
            </p:nvSpPr>
            <p:spPr bwMode="auto">
              <a:xfrm>
                <a:off x="240" y="259"/>
                <a:ext cx="1" cy="180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26"/>
              <p:cNvSpPr>
                <a:spLocks noChangeShapeType="1"/>
              </p:cNvSpPr>
              <p:nvPr/>
            </p:nvSpPr>
            <p:spPr bwMode="auto">
              <a:xfrm>
                <a:off x="3600" y="139"/>
                <a:ext cx="1" cy="192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7"/>
              <p:cNvSpPr>
                <a:spLocks noChangeShapeType="1"/>
              </p:cNvSpPr>
              <p:nvPr/>
            </p:nvSpPr>
            <p:spPr bwMode="auto">
              <a:xfrm>
                <a:off x="539" y="496"/>
                <a:ext cx="29" cy="1560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28"/>
              <p:cNvSpPr>
                <a:spLocks noChangeShapeType="1"/>
              </p:cNvSpPr>
              <p:nvPr/>
            </p:nvSpPr>
            <p:spPr bwMode="auto">
              <a:xfrm flipH="1">
                <a:off x="1080" y="1099"/>
                <a:ext cx="2" cy="957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0" name="Object 29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897217"/>
                </p:ext>
              </p:extLst>
            </p:nvPr>
          </p:nvGraphicFramePr>
          <p:xfrm>
            <a:off x="422" y="2046"/>
            <a:ext cx="360" cy="5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5" r:id="rId5" imgW="178217" imgH="242088" progId="Equation.3">
                    <p:embed/>
                  </p:oleObj>
                </mc:Choice>
                <mc:Fallback>
                  <p:oleObj r:id="rId5" imgW="178217" imgH="24208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" y="2046"/>
                          <a:ext cx="360" cy="5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0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1702999"/>
                </p:ext>
              </p:extLst>
            </p:nvPr>
          </p:nvGraphicFramePr>
          <p:xfrm>
            <a:off x="899" y="2139"/>
            <a:ext cx="49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6" name="公式" r:id="rId7" imgW="241200" imgH="164880" progId="Equation.3">
                    <p:embed/>
                  </p:oleObj>
                </mc:Choice>
                <mc:Fallback>
                  <p:oleObj name="公式" r:id="rId7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" y="2139"/>
                          <a:ext cx="490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31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3574768"/>
                </p:ext>
              </p:extLst>
            </p:nvPr>
          </p:nvGraphicFramePr>
          <p:xfrm>
            <a:off x="43" y="2139"/>
            <a:ext cx="31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7" name="公式" r:id="rId9" imgW="139680" imgH="152280" progId="Equation.3">
                    <p:embed/>
                  </p:oleObj>
                </mc:Choice>
                <mc:Fallback>
                  <p:oleObj name="公式" r:id="rId9" imgW="13968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" y="2139"/>
                          <a:ext cx="31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32">
              <a:hlinkClick r:id="" action="ppaction://ole?verb=1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833345"/>
                </p:ext>
              </p:extLst>
            </p:nvPr>
          </p:nvGraphicFramePr>
          <p:xfrm>
            <a:off x="3430" y="2227"/>
            <a:ext cx="375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68" name="公式" r:id="rId11" imgW="139680" imgH="190440" progId="Equation.3">
                    <p:embed/>
                  </p:oleObj>
                </mc:Choice>
                <mc:Fallback>
                  <p:oleObj name="公式" r:id="rId11" imgW="1396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227"/>
                          <a:ext cx="375" cy="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2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209299"/>
              </p:ext>
            </p:extLst>
          </p:nvPr>
        </p:nvGraphicFramePr>
        <p:xfrm>
          <a:off x="1629121" y="3374723"/>
          <a:ext cx="3246437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69" name="公式" r:id="rId13" imgW="2209680" imgH="634680" progId="Equation.3">
                  <p:embed/>
                </p:oleObj>
              </mc:Choice>
              <mc:Fallback>
                <p:oleObj name="公式" r:id="rId13" imgW="220968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121" y="3374723"/>
                        <a:ext cx="3246437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5607"/>
              </p:ext>
            </p:extLst>
          </p:nvPr>
        </p:nvGraphicFramePr>
        <p:xfrm>
          <a:off x="2035175" y="1220788"/>
          <a:ext cx="11112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0" name="公式" r:id="rId15" imgW="761760" imgH="317160" progId="Equation.3">
                  <p:embed/>
                </p:oleObj>
              </mc:Choice>
              <mc:Fallback>
                <p:oleObj name="公式" r:id="rId15" imgW="7617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1220788"/>
                        <a:ext cx="11112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00"/>
          <p:cNvSpPr>
            <a:spLocks noChangeArrowheads="1"/>
          </p:cNvSpPr>
          <p:nvPr/>
        </p:nvSpPr>
        <p:spPr bwMode="auto">
          <a:xfrm>
            <a:off x="262501" y="5080442"/>
            <a:ext cx="10734876" cy="159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22388" indent="4778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algn="l" eaLnBrk="1" hangingPunct="1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ea typeface="楷体_GB2312" pitchFamily="49" charset="-122"/>
              </a:rPr>
              <a:t>由于该法需要存储</a:t>
            </a:r>
            <a:r>
              <a:rPr lang="zh-CN" altLang="en-US" sz="2400" b="1" dirty="0">
                <a:solidFill>
                  <a:srgbClr val="0033CC"/>
                </a:solidFill>
                <a:ea typeface="楷体_GB2312" pitchFamily="49" charset="-122"/>
              </a:rPr>
              <a:t>斐波纳契数列</a:t>
            </a:r>
            <a:r>
              <a:rPr lang="zh-CN" altLang="en-US" sz="2400" b="1" dirty="0">
                <a:ea typeface="楷体_GB2312" pitchFamily="49" charset="-122"/>
              </a:rPr>
              <a:t>，计算速度与</a:t>
            </a:r>
            <a:r>
              <a:rPr lang="en-US" altLang="zh-CN" sz="2400" b="1" dirty="0">
                <a:ea typeface="楷体_GB2312" pitchFamily="49" charset="-122"/>
              </a:rPr>
              <a:t>0.618</a:t>
            </a:r>
            <a:r>
              <a:rPr lang="zh-CN" altLang="en-US" sz="2400" b="1" dirty="0">
                <a:ea typeface="楷体_GB2312" pitchFamily="49" charset="-122"/>
              </a:rPr>
              <a:t>法相比，没有本质的提高，故在生产中的应用已经较少。</a:t>
            </a:r>
          </a:p>
        </p:txBody>
      </p:sp>
    </p:spTree>
    <p:extLst>
      <p:ext uri="{BB962C8B-B14F-4D97-AF65-F5344CB8AC3E}">
        <p14:creationId xmlns:p14="http://schemas.microsoft.com/office/powerpoint/2010/main" val="6671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zh-CN" altLang="en-US" dirty="0"/>
              <a:t>例：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用Fibonacci法解下列问题：</a:t>
            </a:r>
          </a:p>
          <a:p>
            <a:pPr>
              <a:buFontTx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初始区间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[-1,1]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，精度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&lt;=0.16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Fibonacci</a:t>
            </a:r>
            <a:endParaRPr lang="zh-CN" altLang="en-US" dirty="0"/>
          </a:p>
        </p:txBody>
      </p:sp>
      <p:graphicFrame>
        <p:nvGraphicFramePr>
          <p:cNvPr id="4" name="Object 3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816355"/>
              </p:ext>
            </p:extLst>
          </p:nvPr>
        </p:nvGraphicFramePr>
        <p:xfrm>
          <a:off x="1386840" y="1195251"/>
          <a:ext cx="25844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0" r:id="rId3" imgW="1651277" imgH="292277" progId="Equation.3">
                  <p:embed/>
                </p:oleObj>
              </mc:Choice>
              <mc:Fallback>
                <p:oleObj r:id="rId3" imgW="1651277" imgH="29227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6840" y="1195251"/>
                        <a:ext cx="25844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89382" y="1755898"/>
            <a:ext cx="365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解：确定</a:t>
            </a:r>
            <a:r>
              <a:rPr lang="en-US" altLang="zh-CN" sz="2400" dirty="0"/>
              <a:t>n</a:t>
            </a:r>
            <a:r>
              <a:rPr lang="zh-CN" altLang="en-US" sz="2400" dirty="0"/>
              <a:t>值：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Fn</a:t>
            </a:r>
            <a:r>
              <a:rPr lang="en-US" altLang="zh-CN" sz="2400" dirty="0"/>
              <a:t>&gt;=2/0.16</a:t>
            </a:r>
            <a:r>
              <a:rPr lang="zh-CN" altLang="en-US" sz="2400" dirty="0"/>
              <a:t>，则</a:t>
            </a:r>
            <a:r>
              <a:rPr lang="en-US" altLang="zh-CN" sz="2400" dirty="0"/>
              <a:t>n</a:t>
            </a:r>
            <a:r>
              <a:rPr lang="zh-CN" altLang="en-US" sz="2400" dirty="0"/>
              <a:t>为</a:t>
            </a:r>
            <a:r>
              <a:rPr lang="en-US" altLang="zh-CN" sz="2400" dirty="0"/>
              <a:t>6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428722" y="2690343"/>
            <a:ext cx="4866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X1=-1+2*Fn-2/</a:t>
            </a:r>
            <a:r>
              <a:rPr lang="en-US" altLang="zh-CN" sz="2400" dirty="0" err="1"/>
              <a:t>Fn</a:t>
            </a:r>
            <a:r>
              <a:rPr lang="en-US" altLang="zh-CN" sz="2400" dirty="0"/>
              <a:t>=0.23</a:t>
            </a:r>
          </a:p>
          <a:p>
            <a:r>
              <a:rPr lang="en-US" altLang="zh-CN" sz="2400" dirty="0"/>
              <a:t>X2=-1+2*Fn-1/</a:t>
            </a:r>
            <a:r>
              <a:rPr lang="en-US" altLang="zh-CN" sz="2400" dirty="0" err="1"/>
              <a:t>Fn</a:t>
            </a:r>
            <a:r>
              <a:rPr lang="en-US" altLang="zh-CN" sz="2400" dirty="0"/>
              <a:t>=-0.23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527252" y="3591703"/>
            <a:ext cx="2598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f1=-0.43</a:t>
            </a:r>
          </a:p>
          <a:p>
            <a:r>
              <a:rPr lang="en-US" altLang="zh-CN" sz="2400" dirty="0"/>
              <a:t>f2=-1.36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7252" y="4493063"/>
            <a:ext cx="5809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F1&gt;f2:</a:t>
            </a:r>
          </a:p>
          <a:p>
            <a:r>
              <a:rPr lang="en-US" altLang="zh-CN" sz="2400" dirty="0"/>
              <a:t> a=x1</a:t>
            </a:r>
          </a:p>
          <a:p>
            <a:r>
              <a:rPr lang="en-US" altLang="zh-CN" sz="2400" dirty="0"/>
              <a:t>X1=x2  f1=f2</a:t>
            </a:r>
          </a:p>
          <a:p>
            <a:r>
              <a:rPr lang="en-US" altLang="zh-CN" sz="2400" dirty="0"/>
              <a:t>X2=-1+(b-a)*Fn-2/</a:t>
            </a:r>
            <a:r>
              <a:rPr lang="en-US" altLang="zh-CN" sz="2400" dirty="0" err="1"/>
              <a:t>Fn</a:t>
            </a:r>
            <a:r>
              <a:rPr lang="en-US" altLang="zh-CN" sz="2400" dirty="0"/>
              <a:t>=0.24</a:t>
            </a:r>
            <a:endParaRPr lang="zh-CN" altLang="en-US" sz="2400" dirty="0"/>
          </a:p>
          <a:p>
            <a:r>
              <a:rPr lang="zh-CN" altLang="en-US" sz="2400" dirty="0"/>
              <a:t>极值区间为：</a:t>
            </a:r>
            <a:r>
              <a:rPr lang="en-US" altLang="zh-CN" sz="2400" dirty="0"/>
              <a:t>[0.23   1]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143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286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ea typeface="楷体_GB2312" pitchFamily="49" charset="-122"/>
              </a:rPr>
              <a:t>基本原理</a:t>
            </a:r>
            <a:endParaRPr lang="en-US" altLang="zh-CN" sz="2400" dirty="0">
              <a:ea typeface="楷体_GB2312" pitchFamily="49" charset="-122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ea typeface="楷体_GB2312" pitchFamily="49" charset="-122"/>
              </a:rPr>
              <a:t>取具有极小点的单峰函数的搜索区间</a:t>
            </a:r>
            <a:r>
              <a:rPr lang="en-US" altLang="zh-CN" sz="2400" dirty="0">
                <a:ea typeface="楷体_GB2312" pitchFamily="49" charset="-122"/>
                <a:cs typeface="Arial" panose="020B0604020202020204" pitchFamily="34" charset="0"/>
              </a:rPr>
              <a:t>[a, b]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的坐标中点            作为计算点，计算目标函数在该点处的导数         ；</a:t>
            </a:r>
            <a:endParaRPr lang="en-US" altLang="zh-CN" sz="2400" dirty="0">
              <a:ea typeface="楷体_GB2312" pitchFamily="49" charset="-122"/>
              <a:cs typeface="Arial" panose="020B0604020202020204" pitchFamily="34" charset="0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0033CC"/>
                </a:solidFill>
                <a:ea typeface="楷体_GB2312" pitchFamily="49" charset="-122"/>
                <a:cs typeface="Arial" panose="020B0604020202020204" pitchFamily="34" charset="0"/>
              </a:rPr>
              <a:t>利用函数在极小点处的导数为零，而在其左侧为负、右侧为正的原理</a:t>
            </a: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，来判断极小点所在的那一半搜索区间，以消掉另一半区间。</a:t>
            </a:r>
            <a:endParaRPr lang="zh-CN" altLang="el-GR" sz="2400" dirty="0">
              <a:ea typeface="楷体_GB2312" pitchFamily="49" charset="-122"/>
              <a:cs typeface="Arial" panose="020B0604020202020204" pitchFamily="34" charset="0"/>
            </a:endParaRPr>
          </a:p>
          <a:p>
            <a:pPr marL="6858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ea typeface="楷体_GB2312" pitchFamily="49" charset="-122"/>
                <a:cs typeface="Arial" panose="020B0604020202020204" pitchFamily="34" charset="0"/>
              </a:rPr>
              <a:t>逐次迭代下去，能将搜索区间收敛到一个局部极小点附近，求得极小点的近似解。</a:t>
            </a:r>
            <a:endParaRPr lang="zh-CN" altLang="el-GR" sz="2400" dirty="0">
              <a:ea typeface="楷体_GB2312" pitchFamily="49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/>
              <a:t>特点：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收敛速度慢，</a:t>
            </a:r>
            <a:endParaRPr lang="en-US" altLang="zh-CN" dirty="0">
              <a:ea typeface="楷体_GB2312" pitchFamily="49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缩短率达到</a:t>
            </a:r>
            <a:r>
              <a:rPr lang="en-US" altLang="zh-CN" dirty="0">
                <a:ea typeface="楷体_GB2312" pitchFamily="49" charset="-122"/>
                <a:cs typeface="Arial" panose="020B0604020202020204" pitchFamily="34" charset="0"/>
              </a:rPr>
              <a:t>0.5</a:t>
            </a:r>
            <a:r>
              <a:rPr lang="zh-CN" altLang="en-US" dirty="0">
                <a:ea typeface="楷体_GB2312" pitchFamily="49" charset="-122"/>
                <a:cs typeface="Arial" panose="020B0604020202020204" pitchFamily="34" charset="0"/>
              </a:rPr>
              <a:t>，特别是每次迭代计算量较少，可靠性较好。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二分法</a:t>
            </a:r>
          </a:p>
        </p:txBody>
      </p:sp>
      <p:graphicFrame>
        <p:nvGraphicFramePr>
          <p:cNvPr id="4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214141"/>
              </p:ext>
            </p:extLst>
          </p:nvPr>
        </p:nvGraphicFramePr>
        <p:xfrm>
          <a:off x="8047115" y="1312002"/>
          <a:ext cx="890982" cy="585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0" name="公式" r:id="rId3" imgW="444307" imgH="291973" progId="Equation.3">
                  <p:embed/>
                </p:oleObj>
              </mc:Choice>
              <mc:Fallback>
                <p:oleObj name="公式" r:id="rId3" imgW="444307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115" y="1312002"/>
                        <a:ext cx="890982" cy="585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556894"/>
              </p:ext>
            </p:extLst>
          </p:nvPr>
        </p:nvGraphicFramePr>
        <p:xfrm>
          <a:off x="4619625" y="1897356"/>
          <a:ext cx="6381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1" name="公式" r:id="rId5" imgW="291847" imgH="164957" progId="Equation.3">
                  <p:embed/>
                </p:oleObj>
              </mc:Choice>
              <mc:Fallback>
                <p:oleObj name="公式" r:id="rId5" imgW="291847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1897356"/>
                        <a:ext cx="6381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04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5648" y="630538"/>
            <a:ext cx="10515600" cy="5458506"/>
          </a:xfrm>
        </p:spPr>
        <p:txBody>
          <a:bodyPr/>
          <a:lstStyle/>
          <a:p>
            <a:r>
              <a:rPr lang="zh-CN" altLang="en-US" dirty="0"/>
              <a:t>计算步骤：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二分法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EF6B0F-9A0C-457B-AAC1-32E24B797EBD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087692"/>
              </p:ext>
            </p:extLst>
          </p:nvPr>
        </p:nvGraphicFramePr>
        <p:xfrm>
          <a:off x="1113662" y="1173832"/>
          <a:ext cx="6534540" cy="174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1" name="公式" r:id="rId3" imgW="3403440" imgH="952200" progId="Equation.3">
                  <p:embed/>
                </p:oleObj>
              </mc:Choice>
              <mc:Fallback>
                <p:oleObj name="公式" r:id="rId3" imgW="340344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662" y="1173832"/>
                        <a:ext cx="6534540" cy="1747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019983"/>
              </p:ext>
            </p:extLst>
          </p:nvPr>
        </p:nvGraphicFramePr>
        <p:xfrm>
          <a:off x="1069701" y="3110267"/>
          <a:ext cx="7850869" cy="92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2" name="公式" r:id="rId5" imgW="3936960" imgH="482400" progId="Equation.3">
                  <p:embed/>
                </p:oleObj>
              </mc:Choice>
              <mc:Fallback>
                <p:oleObj name="公式" r:id="rId5" imgW="3936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701" y="3110267"/>
                        <a:ext cx="7850869" cy="92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41487"/>
              </p:ext>
            </p:extLst>
          </p:nvPr>
        </p:nvGraphicFramePr>
        <p:xfrm>
          <a:off x="1228725" y="4208819"/>
          <a:ext cx="7075303" cy="896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3" name="公式" r:id="rId7" imgW="3644640" imgH="482400" progId="Equation.3">
                  <p:embed/>
                </p:oleObj>
              </mc:Choice>
              <mc:Fallback>
                <p:oleObj name="公式" r:id="rId7" imgW="364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4208819"/>
                        <a:ext cx="7075303" cy="896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643791"/>
              </p:ext>
            </p:extLst>
          </p:nvPr>
        </p:nvGraphicFramePr>
        <p:xfrm>
          <a:off x="666749" y="5225293"/>
          <a:ext cx="7903093" cy="86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4" name="公式" r:id="rId9" imgW="3962160" imgH="482400" progId="Equation.3">
                  <p:embed/>
                </p:oleObj>
              </mc:Choice>
              <mc:Fallback>
                <p:oleObj name="公式" r:id="rId9" imgW="39621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49" y="5225293"/>
                        <a:ext cx="7903093" cy="868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768581"/>
              </p:ext>
            </p:extLst>
          </p:nvPr>
        </p:nvGraphicFramePr>
        <p:xfrm>
          <a:off x="7513983" y="281703"/>
          <a:ext cx="4702245" cy="250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5" name="公式" r:id="rId11" imgW="3149280" imgH="1714320" progId="Equation.3">
                  <p:embed/>
                </p:oleObj>
              </mc:Choice>
              <mc:Fallback>
                <p:oleObj name="公式" r:id="rId11" imgW="3149280" imgH="1714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983" y="281703"/>
                        <a:ext cx="4702245" cy="2501927"/>
                      </a:xfrm>
                      <a:prstGeom prst="rect">
                        <a:avLst/>
                      </a:prstGeom>
                      <a:solidFill>
                        <a:srgbClr val="FFFF00">
                          <a:alpha val="73000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3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0E6850-E271-4481-A722-5D441C08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二分法</a:t>
            </a:r>
          </a:p>
        </p:txBody>
      </p:sp>
      <p:pic>
        <p:nvPicPr>
          <p:cNvPr id="34818" name="Picture 2" descr="https://img-blog.csdn.net/20140525190911359">
            <a:extLst>
              <a:ext uri="{FF2B5EF4-FFF2-40B4-BE49-F238E27FC236}">
                <a16:creationId xmlns:a16="http://schemas.microsoft.com/office/drawing/2014/main" id="{4F46428E-2335-4A4B-8899-3F61A100D1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733424"/>
            <a:ext cx="10388319" cy="58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016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/>
              <a:t>插值法：又称函数逼近法：</a:t>
            </a:r>
            <a:r>
              <a:rPr lang="zh-CN" altLang="en-US" sz="2400" b="1" dirty="0">
                <a:solidFill>
                  <a:srgbClr val="0033CC"/>
                </a:solidFill>
              </a:rPr>
              <a:t>多项式插值方法利用若干试验点处的函数值来构造低次多项式，</a:t>
            </a:r>
            <a:r>
              <a:rPr lang="zh-CN" altLang="en-US" sz="2400" b="1" dirty="0"/>
              <a:t>用它作为函数的近似表达式，</a:t>
            </a:r>
            <a:r>
              <a:rPr lang="zh-CN" altLang="en-US" sz="2400" b="1" dirty="0">
                <a:solidFill>
                  <a:srgbClr val="800080"/>
                </a:solidFill>
              </a:rPr>
              <a:t>并用这个多项式的极小点作为原函数极小点的近似</a:t>
            </a:r>
            <a:r>
              <a:rPr lang="zh-CN" altLang="en-US" sz="2400" b="1" dirty="0"/>
              <a:t>。常用的插值多项式为</a:t>
            </a:r>
            <a:r>
              <a:rPr lang="zh-CN" altLang="en-US" sz="2400" b="1" dirty="0">
                <a:solidFill>
                  <a:srgbClr val="0033CC"/>
                </a:solidFill>
              </a:rPr>
              <a:t>二次多项式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228600" lvl="3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/>
              <a:t>常用的二次多项式插值方法：</a:t>
            </a:r>
          </a:p>
          <a:p>
            <a:pPr marL="685800" lvl="4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/>
              <a:t>牛顿法：</a:t>
            </a:r>
            <a:r>
              <a:rPr lang="zh-CN" altLang="en-US" sz="2400" b="1" dirty="0"/>
              <a:t>牛顿法是利用一点的函数值、一阶导数值和二阶导数值来构造此二次函数的。</a:t>
            </a:r>
            <a:endParaRPr lang="en-US" altLang="zh-CN" sz="2400" b="1" dirty="0"/>
          </a:p>
          <a:p>
            <a:pPr marL="685800" lvl="4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b="1" dirty="0"/>
              <a:t>割线法：牛顿法的改进</a:t>
            </a:r>
            <a:endParaRPr lang="en-US" altLang="zh-CN" sz="2400" b="1" dirty="0"/>
          </a:p>
          <a:p>
            <a:pPr marL="228600" lvl="3">
              <a:lnSpc>
                <a:spcPct val="150000"/>
              </a:lnSpc>
              <a:spcBef>
                <a:spcPts val="1000"/>
              </a:spcBef>
            </a:pPr>
            <a:endParaRPr lang="zh-CN" altLang="en-US" sz="2400" b="1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牛顿插值法</a:t>
            </a:r>
          </a:p>
        </p:txBody>
      </p:sp>
    </p:spTree>
    <p:extLst>
      <p:ext uri="{BB962C8B-B14F-4D97-AF65-F5344CB8AC3E}">
        <p14:creationId xmlns:p14="http://schemas.microsoft.com/office/powerpoint/2010/main" val="370607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实例：</a:t>
            </a:r>
            <a:endParaRPr lang="en-US" altLang="zh-CN" dirty="0"/>
          </a:p>
          <a:p>
            <a:pPr lvl="1"/>
            <a:r>
              <a:rPr lang="zh-CN" altLang="en-US" dirty="0"/>
              <a:t>一元函数求最小值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86741" y="282187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思考：为什么不直接对函数求导？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82831" y="1816332"/>
            <a:ext cx="21216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f(x)=x</a:t>
            </a:r>
            <a:r>
              <a:rPr lang="en-US" altLang="zh-CN" sz="2200" baseline="30000" dirty="0"/>
              <a:t>3</a:t>
            </a:r>
            <a:r>
              <a:rPr lang="en-US" altLang="zh-CN" sz="2200" dirty="0"/>
              <a:t>+2*x-3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300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相关数学公式：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泰勒展开式：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假设</a:t>
                </a:r>
                <a:r>
                  <a:rPr lang="en-US" altLang="zh-CN" dirty="0"/>
                  <a:t>n=1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     f( a+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=f(a)+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假设</a:t>
                </a:r>
                <a:r>
                  <a:rPr lang="en-US" altLang="zh-CN" dirty="0"/>
                  <a:t>n=2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     f( a+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=f(a)+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+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baseline="30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/>
                  <a:t> 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021371" y="1391537"/>
                <a:ext cx="3306673" cy="75527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baseline="3000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371" y="1391537"/>
                <a:ext cx="3306673" cy="7552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6341423" y="5938771"/>
            <a:ext cx="3610099" cy="1178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弧形 9"/>
          <p:cNvSpPr/>
          <p:nvPr/>
        </p:nvSpPr>
        <p:spPr>
          <a:xfrm rot="5734034">
            <a:off x="4723625" y="2294195"/>
            <a:ext cx="3526210" cy="3297508"/>
          </a:xfrm>
          <a:prstGeom prst="arc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005550" y="5911296"/>
                <a:ext cx="1424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            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50" y="5911296"/>
                <a:ext cx="142436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7152268" y="4467300"/>
            <a:ext cx="1020408" cy="1495132"/>
            <a:chOff x="7152268" y="3668515"/>
            <a:chExt cx="1020408" cy="14951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986944" y="3943468"/>
              <a:ext cx="29145" cy="1220179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7152268" y="3668515"/>
                  <a:ext cx="10204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f( a+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268" y="3668515"/>
                  <a:ext cx="102040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762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37"/>
          <p:cNvGrpSpPr/>
          <p:nvPr/>
        </p:nvGrpSpPr>
        <p:grpSpPr>
          <a:xfrm>
            <a:off x="7257235" y="4658173"/>
            <a:ext cx="2754530" cy="844380"/>
            <a:chOff x="7257235" y="3943468"/>
            <a:chExt cx="2754530" cy="844380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7257235" y="4782440"/>
              <a:ext cx="729709" cy="5408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32"/>
            <p:cNvGrpSpPr/>
            <p:nvPr/>
          </p:nvGrpSpPr>
          <p:grpSpPr>
            <a:xfrm>
              <a:off x="8037217" y="3943468"/>
              <a:ext cx="1974548" cy="832729"/>
              <a:chOff x="8037217" y="3943468"/>
              <a:chExt cx="1974548" cy="832729"/>
            </a:xfrm>
          </p:grpSpPr>
          <p:sp>
            <p:nvSpPr>
              <p:cNvPr id="19" name="右大括号 18"/>
              <p:cNvSpPr/>
              <p:nvPr/>
            </p:nvSpPr>
            <p:spPr>
              <a:xfrm>
                <a:off x="8037217" y="3943468"/>
                <a:ext cx="157534" cy="832729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8256028" y="4157101"/>
                    <a:ext cx="17557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dirty="0"/>
                      <a:t>f( a+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6028" y="4157101"/>
                    <a:ext cx="175573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778" t="-983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2" name="组合 31"/>
          <p:cNvGrpSpPr/>
          <p:nvPr/>
        </p:nvGrpSpPr>
        <p:grpSpPr>
          <a:xfrm>
            <a:off x="9275601" y="4141690"/>
            <a:ext cx="1018036" cy="814196"/>
            <a:chOff x="9541144" y="3744373"/>
            <a:chExt cx="1018036" cy="814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9541144" y="3744373"/>
                  <a:ext cx="1018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144" y="3744373"/>
                  <a:ext cx="101803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/>
            <p:nvPr/>
          </p:nvCxnSpPr>
          <p:spPr>
            <a:xfrm flipV="1">
              <a:off x="9589847" y="4150292"/>
              <a:ext cx="263658" cy="408277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6884299" y="5127159"/>
            <a:ext cx="559769" cy="801766"/>
            <a:chOff x="6884299" y="4328374"/>
            <a:chExt cx="559769" cy="8017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220203" y="4702629"/>
              <a:ext cx="11875" cy="427511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6884299" y="4328374"/>
              <a:ext cx="559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f(a) 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8804193" y="3413867"/>
                <a:ext cx="277415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193" y="3413867"/>
                <a:ext cx="2774157" cy="6298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342" y="92372"/>
            <a:ext cx="4158680" cy="2729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7667653" y="3801646"/>
                <a:ext cx="74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53" y="3801646"/>
                <a:ext cx="74501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649279" y="3482608"/>
            <a:ext cx="745012" cy="2458194"/>
            <a:chOff x="5649279" y="3482608"/>
            <a:chExt cx="745012" cy="2458194"/>
          </a:xfrm>
        </p:grpSpPr>
        <p:cxnSp>
          <p:nvCxnSpPr>
            <p:cNvPr id="9" name="直接箭头连接符 8"/>
            <p:cNvCxnSpPr/>
            <p:nvPr/>
          </p:nvCxnSpPr>
          <p:spPr>
            <a:xfrm flipV="1">
              <a:off x="6341423" y="3482608"/>
              <a:ext cx="0" cy="245819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5649279" y="3501206"/>
                  <a:ext cx="745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279" y="3501206"/>
                  <a:ext cx="74501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00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EBB1F4-4AC0-4D77-A103-8B3AC4690023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牛顿法</a:t>
            </a:r>
          </a:p>
        </p:txBody>
      </p:sp>
      <p:graphicFrame>
        <p:nvGraphicFramePr>
          <p:cNvPr id="15773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07004"/>
              </p:ext>
            </p:extLst>
          </p:nvPr>
        </p:nvGraphicFramePr>
        <p:xfrm>
          <a:off x="1830388" y="3118397"/>
          <a:ext cx="86852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9" name="公式" r:id="rId3" imgW="3670300" imgH="393700" progId="Equation.3">
                  <p:embed/>
                </p:oleObj>
              </mc:Choice>
              <mc:Fallback>
                <p:oleObj name="公式" r:id="rId3" imgW="3670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118397"/>
                        <a:ext cx="8685212" cy="8937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3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82369"/>
              </p:ext>
            </p:extLst>
          </p:nvPr>
        </p:nvGraphicFramePr>
        <p:xfrm>
          <a:off x="1830388" y="4094265"/>
          <a:ext cx="8674100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0" name="公式" r:id="rId5" imgW="4254500" imgH="1371600" progId="Equation.3">
                  <p:embed/>
                </p:oleObj>
              </mc:Choice>
              <mc:Fallback>
                <p:oleObj name="公式" r:id="rId5" imgW="42545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676"/>
                      <a:stretch>
                        <a:fillRect/>
                      </a:stretch>
                    </p:blipFill>
                    <p:spPr bwMode="auto">
                      <a:xfrm>
                        <a:off x="1830388" y="4094265"/>
                        <a:ext cx="8674100" cy="22209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19050" algn="ctr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683732"/>
            <a:ext cx="10515600" cy="5740216"/>
          </a:xfrm>
        </p:spPr>
        <p:txBody>
          <a:bodyPr/>
          <a:lstStyle/>
          <a:p>
            <a:r>
              <a:rPr lang="zh-CN" altLang="en-US" dirty="0"/>
              <a:t>基本原理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027161"/>
              </p:ext>
            </p:extLst>
          </p:nvPr>
        </p:nvGraphicFramePr>
        <p:xfrm>
          <a:off x="1315229" y="1239126"/>
          <a:ext cx="8137526" cy="171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1" name="公式" r:id="rId7" imgW="4470120" imgH="939600" progId="Equation.3">
                  <p:embed/>
                </p:oleObj>
              </mc:Choice>
              <mc:Fallback>
                <p:oleObj name="公式" r:id="rId7" imgW="44701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5229" y="1239126"/>
                        <a:ext cx="8137526" cy="171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9452755" y="285771"/>
            <a:ext cx="2544541" cy="2344190"/>
            <a:chOff x="1496" y="415"/>
            <a:chExt cx="2432" cy="1658"/>
          </a:xfrm>
        </p:grpSpPr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531" y="1842"/>
              <a:ext cx="3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endParaRPr lang="en-US" altLang="zh-CN" b="1" dirty="0"/>
            </a:p>
          </p:txBody>
        </p:sp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2126" y="889"/>
              <a:ext cx="1248" cy="794"/>
            </a:xfrm>
            <a:custGeom>
              <a:avLst/>
              <a:gdLst>
                <a:gd name="T0" fmla="*/ 0 w 1248"/>
                <a:gd name="T1" fmla="*/ 85 h 794"/>
                <a:gd name="T2" fmla="*/ 397 w 1248"/>
                <a:gd name="T3" fmla="*/ 709 h 794"/>
                <a:gd name="T4" fmla="*/ 766 w 1248"/>
                <a:gd name="T5" fmla="*/ 596 h 794"/>
                <a:gd name="T6" fmla="*/ 1248 w 1248"/>
                <a:gd name="T7" fmla="*/ 0 h 7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48" h="794">
                  <a:moveTo>
                    <a:pt x="0" y="85"/>
                  </a:moveTo>
                  <a:cubicBezTo>
                    <a:pt x="134" y="354"/>
                    <a:pt x="269" y="624"/>
                    <a:pt x="397" y="709"/>
                  </a:cubicBezTo>
                  <a:cubicBezTo>
                    <a:pt x="525" y="794"/>
                    <a:pt x="624" y="714"/>
                    <a:pt x="766" y="596"/>
                  </a:cubicBezTo>
                  <a:cubicBezTo>
                    <a:pt x="908" y="478"/>
                    <a:pt x="1078" y="239"/>
                    <a:pt x="1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Line 5"/>
            <p:cNvSpPr>
              <a:spLocks noChangeShapeType="1"/>
            </p:cNvSpPr>
            <p:nvPr/>
          </p:nvSpPr>
          <p:spPr bwMode="auto">
            <a:xfrm>
              <a:off x="1899" y="1825"/>
              <a:ext cx="17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V="1">
              <a:off x="1899" y="521"/>
              <a:ext cx="0" cy="1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2608" y="1626"/>
              <a:ext cx="0" cy="1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1758" y="1768"/>
              <a:ext cx="39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200" b="1"/>
                <a:t>0</a:t>
              </a: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1496" y="415"/>
              <a:ext cx="1230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b="1" dirty="0"/>
                <a:t>y=f(a)</a:t>
              </a: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2645" y="1749"/>
              <a:ext cx="988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2000" b="1" dirty="0"/>
                <a:t>a</a:t>
              </a:r>
              <a:r>
                <a:rPr lang="en-US" altLang="zh-CN" sz="2000" b="1" baseline="-25000" dirty="0"/>
                <a:t>0</a:t>
              </a:r>
              <a:endParaRPr lang="en-US" altLang="zh-CN" sz="2000" b="1" dirty="0"/>
            </a:p>
          </p:txBody>
        </p:sp>
      </p:grp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10751982" y="1981740"/>
            <a:ext cx="0" cy="2813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10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807994-B0A4-4E51-88AD-F071A3BCB69C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graphicFrame>
        <p:nvGraphicFramePr>
          <p:cNvPr id="43011" name="Object 52"/>
          <p:cNvGraphicFramePr>
            <a:graphicFrameLocks noGrp="1" noChangeAspect="1"/>
          </p:cNvGraphicFramePr>
          <p:nvPr>
            <p:ph/>
          </p:nvPr>
        </p:nvGraphicFramePr>
        <p:xfrm>
          <a:off x="1930400" y="176214"/>
          <a:ext cx="78994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9" name="公式" r:id="rId3" imgW="4127500" imgH="431800" progId="Equation.3">
                  <p:embed/>
                </p:oleObj>
              </mc:Choice>
              <mc:Fallback>
                <p:oleObj name="公式" r:id="rId3" imgW="4127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176214"/>
                        <a:ext cx="7899400" cy="8270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3" name="Object 55"/>
          <p:cNvGraphicFramePr>
            <a:graphicFrameLocks noChangeAspect="1"/>
          </p:cNvGraphicFramePr>
          <p:nvPr/>
        </p:nvGraphicFramePr>
        <p:xfrm>
          <a:off x="1930401" y="1033464"/>
          <a:ext cx="33178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0" name="公式" r:id="rId5" imgW="1536033" imgH="215806" progId="Equation.3">
                  <p:embed/>
                </p:oleObj>
              </mc:Choice>
              <mc:Fallback>
                <p:oleObj name="公式" r:id="rId5" imgW="153603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1" y="1033464"/>
                        <a:ext cx="3317875" cy="4540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4" name="Object 56"/>
          <p:cNvGraphicFramePr>
            <a:graphicFrameLocks noChangeAspect="1"/>
          </p:cNvGraphicFramePr>
          <p:nvPr/>
        </p:nvGraphicFramePr>
        <p:xfrm>
          <a:off x="2108200" y="4183064"/>
          <a:ext cx="78692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1" name="公式" r:id="rId7" imgW="5041900" imgH="457200" progId="Equation.3">
                  <p:embed/>
                </p:oleObj>
              </mc:Choice>
              <mc:Fallback>
                <p:oleObj name="公式" r:id="rId7" imgW="5041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4183064"/>
                        <a:ext cx="7869238" cy="6826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25400">
                        <a:solidFill>
                          <a:srgbClr val="8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6" name="Object 58"/>
          <p:cNvGraphicFramePr>
            <a:graphicFrameLocks noChangeAspect="1"/>
          </p:cNvGraphicFramePr>
          <p:nvPr/>
        </p:nvGraphicFramePr>
        <p:xfrm>
          <a:off x="2076451" y="4949826"/>
          <a:ext cx="80867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2" name="公式" r:id="rId9" imgW="5181600" imgH="254000" progId="Equation.3">
                  <p:embed/>
                </p:oleObj>
              </mc:Choice>
              <mc:Fallback>
                <p:oleObj name="公式" r:id="rId9" imgW="5181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1" y="4949826"/>
                        <a:ext cx="80867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7" name="Object 59"/>
          <p:cNvGraphicFramePr>
            <a:graphicFrameLocks noChangeAspect="1"/>
          </p:cNvGraphicFramePr>
          <p:nvPr/>
        </p:nvGraphicFramePr>
        <p:xfrm>
          <a:off x="2051050" y="5365750"/>
          <a:ext cx="70167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3" name="公式" r:id="rId11" imgW="4495800" imgH="457200" progId="Equation.3">
                  <p:embed/>
                </p:oleObj>
              </mc:Choice>
              <mc:Fallback>
                <p:oleObj name="公式" r:id="rId11" imgW="449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365750"/>
                        <a:ext cx="701675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88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48619"/>
              </p:ext>
            </p:extLst>
          </p:nvPr>
        </p:nvGraphicFramePr>
        <p:xfrm>
          <a:off x="2076451" y="6046788"/>
          <a:ext cx="70373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4" name="公式" r:id="rId13" imgW="4508280" imgH="431640" progId="Equation.3">
                  <p:embed/>
                </p:oleObj>
              </mc:Choice>
              <mc:Fallback>
                <p:oleObj name="公式" r:id="rId13" imgW="4508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51" y="6046788"/>
                        <a:ext cx="7037387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7" name="Picture 6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525588"/>
            <a:ext cx="2690812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8" name="Picture 6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5589"/>
            <a:ext cx="30861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335926" y="2254102"/>
            <a:ext cx="1306136" cy="1541721"/>
            <a:chOff x="8335926" y="2254102"/>
            <a:chExt cx="1306136" cy="1541721"/>
          </a:xfrm>
        </p:grpSpPr>
        <p:sp>
          <p:nvSpPr>
            <p:cNvPr id="2" name="右大括号 1"/>
            <p:cNvSpPr/>
            <p:nvPr/>
          </p:nvSpPr>
          <p:spPr>
            <a:xfrm>
              <a:off x="8335926" y="2254102"/>
              <a:ext cx="777912" cy="154172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270165" y="2919193"/>
                  <a:ext cx="37189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0165" y="2919193"/>
                  <a:ext cx="371897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7793665" y="3697267"/>
            <a:ext cx="2615294" cy="430887"/>
            <a:chOff x="7793665" y="3697267"/>
            <a:chExt cx="2615294" cy="430887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7793665" y="3776830"/>
              <a:ext cx="2036135" cy="1807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9944088" y="3697267"/>
                  <a:ext cx="4648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088" y="3697267"/>
                  <a:ext cx="464871" cy="43088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829800" y="1879615"/>
                <a:ext cx="1894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1879615"/>
                <a:ext cx="1894558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9829800" y="2505016"/>
                <a:ext cx="21899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2505016"/>
                <a:ext cx="2189922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798389" y="3161383"/>
                <a:ext cx="21899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0−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89" y="3161383"/>
                <a:ext cx="2189922" cy="43088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7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304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371827"/>
              </p:ext>
            </p:extLst>
          </p:nvPr>
        </p:nvGraphicFramePr>
        <p:xfrm>
          <a:off x="2321545" y="1465399"/>
          <a:ext cx="5872510" cy="1073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" name="公式" r:id="rId3" imgW="2501900" imgH="457200" progId="Equation.3">
                  <p:embed/>
                </p:oleObj>
              </mc:Choice>
              <mc:Fallback>
                <p:oleObj name="公式" r:id="rId3" imgW="2501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545" y="1465399"/>
                        <a:ext cx="5872510" cy="10731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3681F35-9F8C-48BC-BB27-0976B33D51FA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牛顿法</a:t>
            </a:r>
          </a:p>
        </p:txBody>
      </p:sp>
      <p:graphicFrame>
        <p:nvGraphicFramePr>
          <p:cNvPr id="18330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36715"/>
              </p:ext>
            </p:extLst>
          </p:nvPr>
        </p:nvGraphicFramePr>
        <p:xfrm>
          <a:off x="2338100" y="2665496"/>
          <a:ext cx="4040187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4" name="公式" r:id="rId5" imgW="1727200" imgH="431800" progId="Equation.3">
                  <p:embed/>
                </p:oleObj>
              </mc:Choice>
              <mc:Fallback>
                <p:oleObj name="公式" r:id="rId5" imgW="1727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100" y="2665496"/>
                        <a:ext cx="4040187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9" name="Object 13"/>
          <p:cNvGraphicFramePr>
            <a:graphicFrameLocks noChangeAspect="1"/>
          </p:cNvGraphicFramePr>
          <p:nvPr/>
        </p:nvGraphicFramePr>
        <p:xfrm>
          <a:off x="2184400" y="3873500"/>
          <a:ext cx="74295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5" name="公式" r:id="rId7" imgW="3175000" imgH="508000" progId="Equation.3">
                  <p:embed/>
                </p:oleObj>
              </mc:Choice>
              <mc:Fallback>
                <p:oleObj name="公式" r:id="rId7" imgW="3175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3873500"/>
                        <a:ext cx="74295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0" name="Object 14"/>
          <p:cNvGraphicFramePr>
            <a:graphicFrameLocks noChangeAspect="1"/>
          </p:cNvGraphicFramePr>
          <p:nvPr/>
        </p:nvGraphicFramePr>
        <p:xfrm>
          <a:off x="2151064" y="5330826"/>
          <a:ext cx="36845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6" name="公式" r:id="rId9" imgW="1574117" imgH="215806" progId="Equation.3">
                  <p:embed/>
                </p:oleObj>
              </mc:Choice>
              <mc:Fallback>
                <p:oleObj name="公式" r:id="rId9" imgW="157411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4" y="5330826"/>
                        <a:ext cx="36845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4"/>
          <p:cNvSpPr txBox="1">
            <a:spLocks/>
          </p:cNvSpPr>
          <p:nvPr/>
        </p:nvSpPr>
        <p:spPr>
          <a:xfrm>
            <a:off x="838200" y="683732"/>
            <a:ext cx="10515600" cy="5740216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计算步骤：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牛顿法</a:t>
            </a:r>
          </a:p>
        </p:txBody>
      </p:sp>
      <p:pic>
        <p:nvPicPr>
          <p:cNvPr id="32770" name="Picture 2" descr="https://julyedu-img-public.oss-cn-beijing.aliyuncs.com/Public/Image/Question/1512805360_69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47" y="1016866"/>
            <a:ext cx="64103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98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zh-CN" altLang="en-US" sz="2800" b="1" dirty="0"/>
              <a:t>牛顿法的特点</a:t>
            </a:r>
          </a:p>
          <a:p>
            <a:endParaRPr lang="zh-CN" altLang="en-US" dirty="0"/>
          </a:p>
        </p:txBody>
      </p:sp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3FD261F-ABEE-4FF8-810D-557C18E7CE36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牛顿法</a:t>
            </a:r>
          </a:p>
        </p:txBody>
      </p:sp>
      <p:sp>
        <p:nvSpPr>
          <p:cNvPr id="375812" name="Rectangle 4"/>
          <p:cNvSpPr>
            <a:spLocks noChangeArrowheads="1"/>
          </p:cNvSpPr>
          <p:nvPr/>
        </p:nvSpPr>
        <p:spPr bwMode="auto">
          <a:xfrm>
            <a:off x="838200" y="1391535"/>
            <a:ext cx="9067800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3" eaLnBrk="1" hangingPunct="1">
              <a:lnSpc>
                <a:spcPct val="120000"/>
              </a:lnSpc>
            </a:pPr>
            <a:r>
              <a:rPr lang="zh-CN" altLang="en-US" sz="2400" b="1" dirty="0"/>
              <a:t>收敛速度快；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400" b="1" dirty="0"/>
              <a:t>但计算工作量较大，因在每一点均需计算函数的二阶导数，此外当用数值微分代替二阶导数时，舍入误差会影响牛顿法的收敛速度，当</a:t>
            </a:r>
            <a:r>
              <a:rPr lang="en-US" altLang="zh-CN" sz="2400" b="1" dirty="0"/>
              <a:t>f’(</a:t>
            </a:r>
            <a:r>
              <a:rPr lang="el-GR" altLang="zh-CN" sz="2400" b="1" dirty="0">
                <a:cs typeface="Arial" panose="020B0604020202020204" pitchFamily="34" charset="0"/>
              </a:rPr>
              <a:t>α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很小时这个问题更严重；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400" b="1" dirty="0"/>
              <a:t>要求初始点选得比较好，即离极小点不太远，否则有可能使极小化序列发散或收敛到非极小点。</a:t>
            </a:r>
          </a:p>
          <a:p>
            <a:pPr lvl="2" eaLnBrk="1" hangingPunct="1">
              <a:lnSpc>
                <a:spcPct val="120000"/>
              </a:lnSpc>
            </a:pPr>
            <a:endParaRPr lang="en-US" altLang="zh-CN" sz="2900" b="1" dirty="0"/>
          </a:p>
        </p:txBody>
      </p:sp>
      <p:graphicFrame>
        <p:nvGraphicFramePr>
          <p:cNvPr id="375813" name="Object 5" descr="新闻纸"/>
          <p:cNvGraphicFramePr>
            <a:graphicFrameLocks noChangeAspect="1"/>
          </p:cNvGraphicFramePr>
          <p:nvPr/>
        </p:nvGraphicFramePr>
        <p:xfrm>
          <a:off x="2392363" y="4911726"/>
          <a:ext cx="72898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公式" r:id="rId3" imgW="3390900" imgH="482600" progId="Equation.3">
                  <p:embed/>
                </p:oleObj>
              </mc:Choice>
              <mc:Fallback>
                <p:oleObj name="公式" r:id="rId3" imgW="339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4911726"/>
                        <a:ext cx="7289800" cy="1001713"/>
                      </a:xfrm>
                      <a:prstGeom prst="rect">
                        <a:avLst/>
                      </a:prstGeom>
                      <a:blipFill dpi="0" rotWithShape="1">
                        <a:blip r:embed="rId5"/>
                        <a:srcRect/>
                        <a:tile tx="0" ty="0" sx="100000" sy="100000" flip="none" algn="tl"/>
                      </a:blip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FA7A4-0C5F-415A-AAF2-B751604D4AB1}" type="slidenum">
              <a:rPr lang="en-US" altLang="zh-CN" sz="100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zh-CN" sz="1000">
              <a:ea typeface="宋体" panose="02010600030101010101" pitchFamily="2" charset="-122"/>
            </a:endParaRP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160464"/>
            <a:ext cx="7523163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06"/>
          <a:stretch>
            <a:fillRect/>
          </a:stretch>
        </p:blipFill>
        <p:spPr bwMode="auto">
          <a:xfrm>
            <a:off x="1524000" y="3221039"/>
            <a:ext cx="7035800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1" y="103189"/>
            <a:ext cx="7351713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6" name="Line 7"/>
          <p:cNvSpPr>
            <a:spLocks noChangeShapeType="1"/>
          </p:cNvSpPr>
          <p:nvPr/>
        </p:nvSpPr>
        <p:spPr bwMode="auto">
          <a:xfrm>
            <a:off x="8521700" y="3568700"/>
            <a:ext cx="166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7" name="Line 8"/>
          <p:cNvSpPr>
            <a:spLocks noChangeShapeType="1"/>
          </p:cNvSpPr>
          <p:nvPr/>
        </p:nvSpPr>
        <p:spPr bwMode="auto">
          <a:xfrm>
            <a:off x="8585200" y="4775200"/>
            <a:ext cx="165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8" name="Line 9"/>
          <p:cNvSpPr>
            <a:spLocks noChangeShapeType="1"/>
          </p:cNvSpPr>
          <p:nvPr/>
        </p:nvSpPr>
        <p:spPr bwMode="auto">
          <a:xfrm>
            <a:off x="8496300" y="5168900"/>
            <a:ext cx="163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89" name="Line 10"/>
          <p:cNvSpPr>
            <a:spLocks noChangeShapeType="1"/>
          </p:cNvSpPr>
          <p:nvPr/>
        </p:nvSpPr>
        <p:spPr bwMode="auto">
          <a:xfrm>
            <a:off x="8483600" y="5575300"/>
            <a:ext cx="161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0" name="Line 11"/>
          <p:cNvSpPr>
            <a:spLocks noChangeShapeType="1"/>
          </p:cNvSpPr>
          <p:nvPr/>
        </p:nvSpPr>
        <p:spPr bwMode="auto">
          <a:xfrm flipV="1">
            <a:off x="8483600" y="5956300"/>
            <a:ext cx="158750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1" name="Line 12"/>
          <p:cNvSpPr>
            <a:spLocks noChangeShapeType="1"/>
          </p:cNvSpPr>
          <p:nvPr/>
        </p:nvSpPr>
        <p:spPr bwMode="auto">
          <a:xfrm>
            <a:off x="6921500" y="6400800"/>
            <a:ext cx="318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2" name="Line 13"/>
          <p:cNvSpPr>
            <a:spLocks noChangeShapeType="1"/>
          </p:cNvSpPr>
          <p:nvPr/>
        </p:nvSpPr>
        <p:spPr bwMode="auto">
          <a:xfrm>
            <a:off x="8572500" y="3568700"/>
            <a:ext cx="0" cy="288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6093" name="Text Box 14"/>
          <p:cNvSpPr txBox="1">
            <a:spLocks noChangeArrowheads="1"/>
          </p:cNvSpPr>
          <p:nvPr/>
        </p:nvSpPr>
        <p:spPr bwMode="auto">
          <a:xfrm>
            <a:off x="8966200" y="3987800"/>
            <a:ext cx="838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</a:t>
            </a:r>
          </a:p>
        </p:txBody>
      </p:sp>
      <p:sp>
        <p:nvSpPr>
          <p:cNvPr id="46094" name="Text Box 16"/>
          <p:cNvSpPr txBox="1">
            <a:spLocks noChangeArrowheads="1"/>
          </p:cNvSpPr>
          <p:nvPr/>
        </p:nvSpPr>
        <p:spPr bwMode="auto">
          <a:xfrm>
            <a:off x="9031288" y="48275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/>
              <a:t>4.00066</a:t>
            </a:r>
          </a:p>
        </p:txBody>
      </p:sp>
      <p:sp>
        <p:nvSpPr>
          <p:cNvPr id="46095" name="Text Box 17"/>
          <p:cNvSpPr txBox="1">
            <a:spLocks noChangeArrowheads="1"/>
          </p:cNvSpPr>
          <p:nvPr/>
        </p:nvSpPr>
        <p:spPr bwMode="auto">
          <a:xfrm>
            <a:off x="8993188" y="52593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0.00551</a:t>
            </a:r>
          </a:p>
        </p:txBody>
      </p:sp>
      <p:sp>
        <p:nvSpPr>
          <p:cNvPr id="46096" name="Text Box 18"/>
          <p:cNvSpPr txBox="1">
            <a:spLocks noChangeArrowheads="1"/>
          </p:cNvSpPr>
          <p:nvPr/>
        </p:nvSpPr>
        <p:spPr bwMode="auto">
          <a:xfrm>
            <a:off x="8840788" y="5627689"/>
            <a:ext cx="1231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84.04720</a:t>
            </a:r>
          </a:p>
        </p:txBody>
      </p:sp>
      <p:sp>
        <p:nvSpPr>
          <p:cNvPr id="46097" name="Text Box 19"/>
          <p:cNvSpPr txBox="1">
            <a:spLocks noChangeArrowheads="1"/>
          </p:cNvSpPr>
          <p:nvPr/>
        </p:nvSpPr>
        <p:spPr bwMode="auto">
          <a:xfrm>
            <a:off x="8955088" y="6059489"/>
            <a:ext cx="838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/>
              <a:t>4.00059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16801" y="289787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如果不存在二阶导数，怎么办？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18453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割线法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如果二阶导数不存在，可以采用不同点的一阶导数对其近似，如 </a:t>
            </a:r>
            <a:r>
              <a:rPr lang="en-US" altLang="zh-CN" sz="2400" dirty="0"/>
              <a:t>f''(x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)=(f'(x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)-f'(x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))/(x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-x</a:t>
            </a:r>
            <a:r>
              <a:rPr lang="en-US" altLang="zh-CN" sz="2400" baseline="30000" dirty="0"/>
              <a:t>(k-1)</a:t>
            </a:r>
            <a:r>
              <a:rPr lang="en-US" altLang="zh-CN" sz="2400" dirty="0"/>
              <a:t>),</a:t>
            </a:r>
            <a:r>
              <a:rPr lang="zh-CN" altLang="en-US" sz="2400" dirty="0"/>
              <a:t>将其带入牛顿迭代公式，可以得到新的迭代公式： 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这个方法需要两个初始点 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(-1)</a:t>
            </a:r>
            <a:r>
              <a:rPr lang="zh-CN" altLang="en-US" sz="2400" dirty="0"/>
              <a:t>和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(0)</a:t>
            </a:r>
            <a:r>
              <a:rPr lang="en-US" altLang="zh-CN" sz="2400" dirty="0"/>
              <a:t>,</a:t>
            </a:r>
            <a:r>
              <a:rPr lang="zh-CN" altLang="en-US" sz="2400" dirty="0"/>
              <a:t>可以看出割线法不需要计算函数值</a:t>
            </a:r>
            <a:r>
              <a:rPr lang="en-US" altLang="zh-CN" sz="2400" dirty="0"/>
              <a:t>f(x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</a:t>
            </a:r>
            <a:r>
              <a:rPr lang="zh-CN" altLang="en-US" sz="2400" dirty="0"/>
              <a:t>，二阶导数值</a:t>
            </a:r>
            <a:r>
              <a:rPr lang="en-US" altLang="zh-CN" sz="2400" dirty="0"/>
              <a:t>f''(x</a:t>
            </a:r>
            <a:r>
              <a:rPr lang="en-US" altLang="zh-CN" sz="2400" baseline="30000" dirty="0"/>
              <a:t>(k)</a:t>
            </a:r>
            <a:r>
              <a:rPr lang="en-US" altLang="zh-CN" sz="2400" dirty="0"/>
              <a:t>)</a:t>
            </a:r>
            <a:r>
              <a:rPr lang="zh-CN" altLang="en-US" sz="2400" dirty="0"/>
              <a:t>，它使用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(k)</a:t>
            </a:r>
            <a:r>
              <a:rPr lang="zh-CN" altLang="en-US" sz="2400" dirty="0"/>
              <a:t>和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(k-1)</a:t>
            </a:r>
            <a:r>
              <a:rPr lang="zh-CN" altLang="en-US" sz="2400" dirty="0"/>
              <a:t>之间的割线产生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(k+1)</a:t>
            </a:r>
            <a:r>
              <a:rPr lang="zh-CN" altLang="en-US" sz="2400" dirty="0"/>
              <a:t>：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36" y="1785597"/>
            <a:ext cx="5105400" cy="332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r="10403"/>
          <a:stretch/>
        </p:blipFill>
        <p:spPr>
          <a:xfrm>
            <a:off x="1010093" y="2312675"/>
            <a:ext cx="3444950" cy="1394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097478" y="1698859"/>
                <a:ext cx="277415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78" y="1698859"/>
                <a:ext cx="2774157" cy="6298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057629" y="2817857"/>
                <a:ext cx="2970878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629" y="2817857"/>
                <a:ext cx="2970878" cy="6298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zh-CN" altLang="en-US" sz="2800" b="1" dirty="0"/>
              <a:t>插值类方法与试探方法比较</a:t>
            </a:r>
            <a:r>
              <a:rPr lang="en-US" altLang="zh-CN" sz="2800" b="1" dirty="0"/>
              <a:t>: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</a:p>
        </p:txBody>
      </p:sp>
      <p:sp>
        <p:nvSpPr>
          <p:cNvPr id="4" name="Rectangle 0"/>
          <p:cNvSpPr>
            <a:spLocks noChangeArrowheads="1"/>
          </p:cNvSpPr>
          <p:nvPr/>
        </p:nvSpPr>
        <p:spPr bwMode="auto">
          <a:xfrm>
            <a:off x="590309" y="2740126"/>
            <a:ext cx="5616575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701675" indent="212725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2" eaLnBrk="1" hangingPunct="1">
              <a:lnSpc>
                <a:spcPct val="80000"/>
              </a:lnSpc>
            </a:pPr>
            <a:endParaRPr lang="en-US" altLang="zh-CN" sz="28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0309" y="1218127"/>
            <a:ext cx="9745883" cy="445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  <a:defRPr sz="27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093788" indent="277813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lvl="3" eaLnBrk="1" hangingPunct="1">
              <a:lnSpc>
                <a:spcPct val="120000"/>
              </a:lnSpc>
            </a:pPr>
            <a:r>
              <a:rPr lang="zh-CN" altLang="en-US" sz="2800" b="1" dirty="0">
                <a:solidFill>
                  <a:srgbClr val="800080"/>
                </a:solidFill>
              </a:rPr>
              <a:t>共同点</a:t>
            </a:r>
            <a:r>
              <a:rPr lang="zh-CN" altLang="en-US" sz="2800" b="1" dirty="0"/>
              <a:t>：</a:t>
            </a:r>
          </a:p>
          <a:p>
            <a:pPr lvl="3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b="1" dirty="0"/>
              <a:t> </a:t>
            </a:r>
            <a:r>
              <a:rPr lang="zh-CN" altLang="en-US" sz="2800" b="1" dirty="0"/>
              <a:t>均利用</a:t>
            </a:r>
            <a:r>
              <a:rPr lang="zh-CN" altLang="en-US" sz="2800" b="1" dirty="0">
                <a:solidFill>
                  <a:srgbClr val="0033CC"/>
                </a:solidFill>
              </a:rPr>
              <a:t>区间消去法原理</a:t>
            </a:r>
            <a:r>
              <a:rPr lang="zh-CN" altLang="en-US" sz="2800" b="1" dirty="0"/>
              <a:t>将初始搜索区间不断缩短，从而求得极小点的数值解。</a:t>
            </a:r>
            <a:endParaRPr lang="en-US" altLang="zh-CN" sz="2800" b="1" dirty="0"/>
          </a:p>
          <a:p>
            <a:pPr lvl="3">
              <a:lnSpc>
                <a:spcPct val="120000"/>
              </a:lnSpc>
            </a:pPr>
            <a:r>
              <a:rPr lang="zh-CN" altLang="en-US" sz="2800" b="1" dirty="0"/>
              <a:t>不同点：</a:t>
            </a:r>
            <a:endParaRPr lang="en-US" altLang="zh-CN" sz="2800" b="1" dirty="0"/>
          </a:p>
          <a:p>
            <a:pPr lvl="3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sz="28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97619"/>
              </p:ext>
            </p:extLst>
          </p:nvPr>
        </p:nvGraphicFramePr>
        <p:xfrm>
          <a:off x="1921397" y="3543976"/>
          <a:ext cx="9340770" cy="3328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试探法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插值法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106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试验点位置是由某种给定的规律确定的，它不考虑函数值的分布。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试验点位置是按函数值近似分布的极小点确定的。</a:t>
                      </a:r>
                    </a:p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仅仅利用试验点函数值的大小进行比较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利用函数值本身或者其导数信息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注：当函数具有较好的解析性质时（如连续可微性），插值类方法比试探方法效果更好。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30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主要介绍了两类一维搜索技术：试探法和插值法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试探法：黄金分割法，二分法，斐波纳契法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插值法：牛顿</a:t>
            </a:r>
            <a:r>
              <a:rPr lang="zh-CN" altLang="en-US"/>
              <a:t>插值法（切线法），</a:t>
            </a:r>
            <a:r>
              <a:rPr lang="zh-CN" altLang="en-US" dirty="0"/>
              <a:t>割线法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</a:p>
        </p:txBody>
      </p:sp>
    </p:spTree>
    <p:extLst>
      <p:ext uri="{BB962C8B-B14F-4D97-AF65-F5344CB8AC3E}">
        <p14:creationId xmlns:p14="http://schemas.microsoft.com/office/powerpoint/2010/main" val="353026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6" name="Object 4">
            <a:extLst>
              <a:ext uri="{FF2B5EF4-FFF2-40B4-BE49-F238E27FC236}">
                <a16:creationId xmlns:a16="http://schemas.microsoft.com/office/drawing/2014/main" id="{359417CA-C8C7-48CA-9B86-81E117913D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179538"/>
              </p:ext>
            </p:extLst>
          </p:nvPr>
        </p:nvGraphicFramePr>
        <p:xfrm>
          <a:off x="1774825" y="658814"/>
          <a:ext cx="46307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1" name="Equation" r:id="rId3" imgW="1650960" imgH="279360" progId="Equation.DSMT4">
                  <p:embed/>
                </p:oleObj>
              </mc:Choice>
              <mc:Fallback>
                <p:oleObj name="Equation" r:id="rId3" imgW="1650960" imgH="279360" progId="Equation.DSMT4">
                  <p:embed/>
                  <p:pic>
                    <p:nvPicPr>
                      <p:cNvPr id="64516" name="Object 4">
                        <a:extLst>
                          <a:ext uri="{FF2B5EF4-FFF2-40B4-BE49-F238E27FC236}">
                            <a16:creationId xmlns:a16="http://schemas.microsoft.com/office/drawing/2014/main" id="{359417CA-C8C7-48CA-9B86-81E117913D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658814"/>
                        <a:ext cx="463073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>
            <a:extLst>
              <a:ext uri="{FF2B5EF4-FFF2-40B4-BE49-F238E27FC236}">
                <a16:creationId xmlns:a16="http://schemas.microsoft.com/office/drawing/2014/main" id="{4072F528-6426-4796-BF6E-C361F449E7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526359"/>
              </p:ext>
            </p:extLst>
          </p:nvPr>
        </p:nvGraphicFramePr>
        <p:xfrm>
          <a:off x="1173163" y="1649414"/>
          <a:ext cx="7777162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Equation" r:id="rId5" imgW="3441600" imgH="1015920" progId="Equation.DSMT4">
                  <p:embed/>
                </p:oleObj>
              </mc:Choice>
              <mc:Fallback>
                <p:oleObj name="Equation" r:id="rId5" imgW="3441600" imgH="1015920" progId="Equation.DSMT4">
                  <p:embed/>
                  <p:pic>
                    <p:nvPicPr>
                      <p:cNvPr id="64517" name="Object 5">
                        <a:extLst>
                          <a:ext uri="{FF2B5EF4-FFF2-40B4-BE49-F238E27FC236}">
                            <a16:creationId xmlns:a16="http://schemas.microsoft.com/office/drawing/2014/main" id="{4072F528-6426-4796-BF6E-C361F449E7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1649414"/>
                        <a:ext cx="7777162" cy="22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6">
            <a:extLst>
              <a:ext uri="{FF2B5EF4-FFF2-40B4-BE49-F238E27FC236}">
                <a16:creationId xmlns:a16="http://schemas.microsoft.com/office/drawing/2014/main" id="{F471CE04-F8D7-4F57-8960-51D3141D84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610931"/>
              </p:ext>
            </p:extLst>
          </p:nvPr>
        </p:nvGraphicFramePr>
        <p:xfrm>
          <a:off x="1101725" y="4105275"/>
          <a:ext cx="8351838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Equation" r:id="rId7" imgW="3695400" imgH="761760" progId="Equation.DSMT4">
                  <p:embed/>
                </p:oleObj>
              </mc:Choice>
              <mc:Fallback>
                <p:oleObj name="Equation" r:id="rId7" imgW="3695400" imgH="761760" progId="Equation.DSMT4">
                  <p:embed/>
                  <p:pic>
                    <p:nvPicPr>
                      <p:cNvPr id="64518" name="Object 6">
                        <a:extLst>
                          <a:ext uri="{FF2B5EF4-FFF2-40B4-BE49-F238E27FC236}">
                            <a16:creationId xmlns:a16="http://schemas.microsoft.com/office/drawing/2014/main" id="{F471CE04-F8D7-4F57-8960-51D3141D84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105275"/>
                        <a:ext cx="8351838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71332" y="718457"/>
                <a:ext cx="10682468" cy="5740216"/>
              </a:xfrm>
            </p:spPr>
            <p:txBody>
              <a:bodyPr>
                <a:normAutofit fontScale="92500" lnSpcReduction="10000"/>
              </a:bodyPr>
              <a:lstStyle/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/>
                  <a:t>一维无约束优化问题：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/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/>
                  <a:t>一维搜索是优化技术中的一个常用技术。不仅用于解决一维优化问题，也用于解决多维优化问题中在既定方向上寻求最优步长的一维搜索。</a:t>
                </a:r>
                <a:endParaRPr lang="en-US" altLang="zh-CN" dirty="0"/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zh-CN" altLang="en-US" dirty="0"/>
                  <a:t>步骤：</a:t>
                </a: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r>
                  <a:rPr lang="zh-CN" altLang="en-US" dirty="0"/>
                  <a:t>确定初始搜索区间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，在此区间内是单峰区间，函数呈现“大－小－大”变化趋势。</a:t>
                </a: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endParaRPr lang="en-US" altLang="zh-CN" dirty="0"/>
              </a:p>
              <a:p>
                <a:pPr marL="1371600" lvl="2" indent="-457200">
                  <a:lnSpc>
                    <a:spcPct val="110000"/>
                  </a:lnSpc>
                  <a:spcAft>
                    <a:spcPts val="600"/>
                  </a:spcAft>
                  <a:buFont typeface="+mj-ea"/>
                  <a:buAutoNum type="circleNumDbPlain"/>
                </a:pPr>
                <a:r>
                  <a:rPr lang="zh-CN" altLang="en-US" dirty="0"/>
                  <a:t>在搜索区间内寻找极小点</a:t>
                </a:r>
                <a:endParaRPr lang="en-US" altLang="zh-CN" dirty="0"/>
              </a:p>
              <a:p>
                <a:pPr>
                  <a:lnSpc>
                    <a:spcPct val="11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332" y="718457"/>
                <a:ext cx="10682468" cy="5740216"/>
              </a:xfrm>
              <a:blipFill rotWithShape="0">
                <a:blip r:embed="rId3"/>
                <a:stretch>
                  <a:fillRect t="-1060" r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一维搜索技术</a:t>
            </a:r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6859135" y="3194892"/>
            <a:ext cx="3453690" cy="2215519"/>
            <a:chOff x="1575" y="845"/>
            <a:chExt cx="2411" cy="1564"/>
          </a:xfrm>
        </p:grpSpPr>
        <p:sp>
          <p:nvSpPr>
            <p:cNvPr id="35" name="Freeform 4"/>
            <p:cNvSpPr>
              <a:spLocks/>
            </p:cNvSpPr>
            <p:nvPr/>
          </p:nvSpPr>
          <p:spPr bwMode="auto">
            <a:xfrm>
              <a:off x="1575" y="2381"/>
              <a:ext cx="2394" cy="28"/>
            </a:xfrm>
            <a:custGeom>
              <a:avLst/>
              <a:gdLst>
                <a:gd name="T0" fmla="*/ 0 w 5151"/>
                <a:gd name="T1" fmla="*/ 3 h 3"/>
                <a:gd name="T2" fmla="*/ 5151 w 5151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51" h="3">
                  <a:moveTo>
                    <a:pt x="0" y="3"/>
                  </a:moveTo>
                  <a:lnTo>
                    <a:pt x="5151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5"/>
            <p:cNvSpPr>
              <a:spLocks noChangeShapeType="1"/>
            </p:cNvSpPr>
            <p:nvPr/>
          </p:nvSpPr>
          <p:spPr bwMode="auto">
            <a:xfrm flipH="1" flipV="1">
              <a:off x="1583" y="953"/>
              <a:ext cx="5" cy="14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1817" y="1133"/>
              <a:ext cx="1392" cy="815"/>
            </a:xfrm>
            <a:custGeom>
              <a:avLst/>
              <a:gdLst>
                <a:gd name="T0" fmla="*/ 0 w 3480"/>
                <a:gd name="T1" fmla="*/ 2037 h 2037"/>
                <a:gd name="T2" fmla="*/ 792 w 3480"/>
                <a:gd name="T3" fmla="*/ 987 h 2037"/>
                <a:gd name="T4" fmla="*/ 1392 w 3480"/>
                <a:gd name="T5" fmla="*/ 597 h 2037"/>
                <a:gd name="T6" fmla="*/ 1770 w 3480"/>
                <a:gd name="T7" fmla="*/ 930 h 2037"/>
                <a:gd name="T8" fmla="*/ 2160 w 3480"/>
                <a:gd name="T9" fmla="*/ 1347 h 2037"/>
                <a:gd name="T10" fmla="*/ 2940 w 3480"/>
                <a:gd name="T11" fmla="*/ 975 h 2037"/>
                <a:gd name="T12" fmla="*/ 3480 w 3480"/>
                <a:gd name="T13" fmla="*/ 0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0" h="2037">
                  <a:moveTo>
                    <a:pt x="0" y="2037"/>
                  </a:moveTo>
                  <a:cubicBezTo>
                    <a:pt x="280" y="1632"/>
                    <a:pt x="560" y="1227"/>
                    <a:pt x="792" y="987"/>
                  </a:cubicBezTo>
                  <a:cubicBezTo>
                    <a:pt x="1024" y="747"/>
                    <a:pt x="1229" y="606"/>
                    <a:pt x="1392" y="597"/>
                  </a:cubicBezTo>
                  <a:cubicBezTo>
                    <a:pt x="1555" y="588"/>
                    <a:pt x="1642" y="805"/>
                    <a:pt x="1770" y="930"/>
                  </a:cubicBezTo>
                  <a:cubicBezTo>
                    <a:pt x="1898" y="1055"/>
                    <a:pt x="1965" y="1339"/>
                    <a:pt x="2160" y="1347"/>
                  </a:cubicBezTo>
                  <a:cubicBezTo>
                    <a:pt x="2355" y="1355"/>
                    <a:pt x="2720" y="1199"/>
                    <a:pt x="2940" y="975"/>
                  </a:cubicBezTo>
                  <a:cubicBezTo>
                    <a:pt x="3160" y="751"/>
                    <a:pt x="3368" y="203"/>
                    <a:pt x="348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" name="Object 7"/>
            <p:cNvGraphicFramePr>
              <a:graphicFrameLocks noChangeAspect="1"/>
            </p:cNvGraphicFramePr>
            <p:nvPr/>
          </p:nvGraphicFramePr>
          <p:xfrm>
            <a:off x="3798" y="2137"/>
            <a:ext cx="18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9" name="Equation" r:id="rId4" imgW="126720" imgH="139680" progId="Equation.DSMT4">
                    <p:embed/>
                  </p:oleObj>
                </mc:Choice>
                <mc:Fallback>
                  <p:oleObj name="Equation" r:id="rId4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8" y="2137"/>
                          <a:ext cx="18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8"/>
            <p:cNvGraphicFramePr>
              <a:graphicFrameLocks noChangeAspect="1"/>
            </p:cNvGraphicFramePr>
            <p:nvPr/>
          </p:nvGraphicFramePr>
          <p:xfrm>
            <a:off x="1587" y="845"/>
            <a:ext cx="220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0" name="Equation" r:id="rId6" imgW="139680" imgH="164880" progId="Equation.DSMT4">
                    <p:embed/>
                  </p:oleObj>
                </mc:Choice>
                <mc:Fallback>
                  <p:oleObj name="Equation" r:id="rId6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7" y="845"/>
                          <a:ext cx="220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3198" y="1064"/>
              <a:ext cx="544" cy="465"/>
            </a:xfrm>
            <a:custGeom>
              <a:avLst/>
              <a:gdLst>
                <a:gd name="T0" fmla="*/ 0 w 544"/>
                <a:gd name="T1" fmla="*/ 75 h 465"/>
                <a:gd name="T2" fmla="*/ 90 w 544"/>
                <a:gd name="T3" fmla="*/ 30 h 465"/>
                <a:gd name="T4" fmla="*/ 158 w 544"/>
                <a:gd name="T5" fmla="*/ 257 h 465"/>
                <a:gd name="T6" fmla="*/ 249 w 544"/>
                <a:gd name="T7" fmla="*/ 461 h 465"/>
                <a:gd name="T8" fmla="*/ 430 w 544"/>
                <a:gd name="T9" fmla="*/ 234 h 465"/>
                <a:gd name="T10" fmla="*/ 544 w 544"/>
                <a:gd name="T11" fmla="*/ 9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4" h="465">
                  <a:moveTo>
                    <a:pt x="0" y="75"/>
                  </a:moveTo>
                  <a:cubicBezTo>
                    <a:pt x="32" y="37"/>
                    <a:pt x="64" y="0"/>
                    <a:pt x="90" y="30"/>
                  </a:cubicBezTo>
                  <a:cubicBezTo>
                    <a:pt x="116" y="60"/>
                    <a:pt x="132" y="185"/>
                    <a:pt x="158" y="257"/>
                  </a:cubicBezTo>
                  <a:cubicBezTo>
                    <a:pt x="184" y="329"/>
                    <a:pt x="204" y="465"/>
                    <a:pt x="249" y="461"/>
                  </a:cubicBezTo>
                  <a:cubicBezTo>
                    <a:pt x="294" y="457"/>
                    <a:pt x="381" y="294"/>
                    <a:pt x="430" y="234"/>
                  </a:cubicBezTo>
                  <a:cubicBezTo>
                    <a:pt x="479" y="174"/>
                    <a:pt x="511" y="136"/>
                    <a:pt x="544" y="9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2426" y="1366"/>
              <a:ext cx="576" cy="576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Oval 11"/>
            <p:cNvSpPr>
              <a:spLocks noChangeArrowheads="1"/>
            </p:cNvSpPr>
            <p:nvPr/>
          </p:nvSpPr>
          <p:spPr bwMode="auto">
            <a:xfrm>
              <a:off x="3175" y="1253"/>
              <a:ext cx="576" cy="576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43" name="Object 12"/>
            <p:cNvGraphicFramePr>
              <a:graphicFrameLocks noChangeAspect="1"/>
            </p:cNvGraphicFramePr>
            <p:nvPr/>
          </p:nvGraphicFramePr>
          <p:xfrm>
            <a:off x="1678" y="1139"/>
            <a:ext cx="678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1" name="Equation" r:id="rId8" imgW="583920" imgH="203040" progId="Equation.DSMT4">
                    <p:embed/>
                  </p:oleObj>
                </mc:Choice>
                <mc:Fallback>
                  <p:oleObj name="Equation" r:id="rId8" imgW="5839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8" y="1139"/>
                          <a:ext cx="678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13"/>
            <p:cNvSpPr>
              <a:spLocks noChangeShapeType="1"/>
            </p:cNvSpPr>
            <p:nvPr/>
          </p:nvSpPr>
          <p:spPr bwMode="auto">
            <a:xfrm>
              <a:off x="2699" y="1684"/>
              <a:ext cx="0" cy="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>
              <a:off x="3447" y="1502"/>
              <a:ext cx="0" cy="8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97765" y="5613612"/>
            <a:ext cx="6396569" cy="723275"/>
            <a:chOff x="5197765" y="5613612"/>
            <a:chExt cx="6396569" cy="723275"/>
          </a:xfrm>
        </p:grpSpPr>
        <p:grpSp>
          <p:nvGrpSpPr>
            <p:cNvPr id="4" name="组合 3"/>
            <p:cNvGrpSpPr/>
            <p:nvPr/>
          </p:nvGrpSpPr>
          <p:grpSpPr>
            <a:xfrm>
              <a:off x="5197765" y="5613612"/>
              <a:ext cx="6396569" cy="723275"/>
              <a:chOff x="5197765" y="5613612"/>
              <a:chExt cx="6396569" cy="723275"/>
            </a:xfrm>
          </p:grpSpPr>
          <p:sp>
            <p:nvSpPr>
              <p:cNvPr id="55" name="右箭头 54"/>
              <p:cNvSpPr/>
              <p:nvPr/>
            </p:nvSpPr>
            <p:spPr>
              <a:xfrm>
                <a:off x="5197765" y="5888390"/>
                <a:ext cx="844952" cy="34724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498334" y="5613612"/>
                <a:ext cx="6096000" cy="7232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试探法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黄金分割法，二分法，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Fibonacci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法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插值法 ：牛顿插值法，割线法</a:t>
                </a:r>
                <a:endParaRPr lang="en-US" altLang="zh-CN" dirty="0"/>
              </a:p>
            </p:txBody>
          </p:sp>
        </p:grpSp>
        <p:sp>
          <p:nvSpPr>
            <p:cNvPr id="56" name="左大括号 55"/>
            <p:cNvSpPr/>
            <p:nvPr/>
          </p:nvSpPr>
          <p:spPr>
            <a:xfrm>
              <a:off x="6172401" y="5683400"/>
              <a:ext cx="312962" cy="60331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86429" y="2927561"/>
            <a:ext cx="3800688" cy="2589218"/>
            <a:chOff x="1586429" y="2927561"/>
            <a:chExt cx="3800688" cy="2589218"/>
          </a:xfrm>
        </p:grpSpPr>
        <p:grpSp>
          <p:nvGrpSpPr>
            <p:cNvPr id="28" name="Group 22"/>
            <p:cNvGrpSpPr>
              <a:grpSpLocks/>
            </p:cNvGrpSpPr>
            <p:nvPr/>
          </p:nvGrpSpPr>
          <p:grpSpPr bwMode="auto">
            <a:xfrm>
              <a:off x="1586429" y="2927561"/>
              <a:ext cx="3800688" cy="2589218"/>
              <a:chOff x="1496" y="415"/>
              <a:chExt cx="2432" cy="1658"/>
            </a:xfrm>
          </p:grpSpPr>
          <p:sp>
            <p:nvSpPr>
              <p:cNvPr id="29" name="Text Box 13"/>
              <p:cNvSpPr txBox="1">
                <a:spLocks noChangeArrowheads="1"/>
              </p:cNvSpPr>
              <p:nvPr/>
            </p:nvSpPr>
            <p:spPr bwMode="auto">
              <a:xfrm>
                <a:off x="3531" y="1842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endParaRPr lang="en-US" altLang="zh-CN" b="1" dirty="0"/>
              </a:p>
            </p:txBody>
          </p:sp>
          <p:sp>
            <p:nvSpPr>
              <p:cNvPr id="30" name="Freeform 4"/>
              <p:cNvSpPr>
                <a:spLocks/>
              </p:cNvSpPr>
              <p:nvPr/>
            </p:nvSpPr>
            <p:spPr bwMode="auto">
              <a:xfrm>
                <a:off x="2126" y="889"/>
                <a:ext cx="1248" cy="794"/>
              </a:xfrm>
              <a:custGeom>
                <a:avLst/>
                <a:gdLst>
                  <a:gd name="T0" fmla="*/ 0 w 1248"/>
                  <a:gd name="T1" fmla="*/ 85 h 794"/>
                  <a:gd name="T2" fmla="*/ 397 w 1248"/>
                  <a:gd name="T3" fmla="*/ 709 h 794"/>
                  <a:gd name="T4" fmla="*/ 766 w 1248"/>
                  <a:gd name="T5" fmla="*/ 596 h 794"/>
                  <a:gd name="T6" fmla="*/ 1248 w 1248"/>
                  <a:gd name="T7" fmla="*/ 0 h 79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48" h="794">
                    <a:moveTo>
                      <a:pt x="0" y="85"/>
                    </a:moveTo>
                    <a:cubicBezTo>
                      <a:pt x="134" y="354"/>
                      <a:pt x="269" y="624"/>
                      <a:pt x="397" y="709"/>
                    </a:cubicBezTo>
                    <a:cubicBezTo>
                      <a:pt x="525" y="794"/>
                      <a:pt x="624" y="714"/>
                      <a:pt x="766" y="596"/>
                    </a:cubicBezTo>
                    <a:cubicBezTo>
                      <a:pt x="908" y="478"/>
                      <a:pt x="1078" y="239"/>
                      <a:pt x="124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Line 5"/>
              <p:cNvSpPr>
                <a:spLocks noChangeShapeType="1"/>
              </p:cNvSpPr>
              <p:nvPr/>
            </p:nvSpPr>
            <p:spPr bwMode="auto">
              <a:xfrm>
                <a:off x="1899" y="1825"/>
                <a:ext cx="173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Line 6"/>
              <p:cNvSpPr>
                <a:spLocks noChangeShapeType="1"/>
              </p:cNvSpPr>
              <p:nvPr/>
            </p:nvSpPr>
            <p:spPr bwMode="auto">
              <a:xfrm flipV="1">
                <a:off x="1899" y="521"/>
                <a:ext cx="0" cy="1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>
                <a:off x="2183" y="1116"/>
                <a:ext cx="0" cy="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>
                <a:off x="3232" y="1088"/>
                <a:ext cx="0" cy="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>
                <a:off x="2608" y="1626"/>
                <a:ext cx="0" cy="1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Text Box 10"/>
              <p:cNvSpPr txBox="1">
                <a:spLocks noChangeArrowheads="1"/>
              </p:cNvSpPr>
              <p:nvPr/>
            </p:nvSpPr>
            <p:spPr bwMode="auto">
              <a:xfrm>
                <a:off x="2062" y="1829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/>
                  <a:t>x </a:t>
                </a:r>
                <a:r>
                  <a:rPr lang="en-US" altLang="zh-CN" sz="2000" b="1" baseline="-25000" dirty="0"/>
                  <a:t>1</a:t>
                </a:r>
              </a:p>
            </p:txBody>
          </p:sp>
          <p:sp>
            <p:nvSpPr>
              <p:cNvPr id="61" name="Text Box 11"/>
              <p:cNvSpPr txBox="1">
                <a:spLocks noChangeArrowheads="1"/>
              </p:cNvSpPr>
              <p:nvPr/>
            </p:nvSpPr>
            <p:spPr bwMode="auto">
              <a:xfrm>
                <a:off x="2515" y="1829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/>
                  <a:t>x </a:t>
                </a:r>
                <a:r>
                  <a:rPr lang="en-US" altLang="zh-CN" sz="2000" b="1" baseline="-25000" dirty="0"/>
                  <a:t>2</a:t>
                </a:r>
              </a:p>
            </p:txBody>
          </p:sp>
          <p:sp>
            <p:nvSpPr>
              <p:cNvPr id="62" name="Text Box 12"/>
              <p:cNvSpPr txBox="1">
                <a:spLocks noChangeArrowheads="1"/>
              </p:cNvSpPr>
              <p:nvPr/>
            </p:nvSpPr>
            <p:spPr bwMode="auto">
              <a:xfrm>
                <a:off x="3066" y="1837"/>
                <a:ext cx="39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dirty="0"/>
                  <a:t>x </a:t>
                </a:r>
                <a:r>
                  <a:rPr lang="en-US" altLang="zh-CN" sz="2000" b="1" baseline="-25000" dirty="0"/>
                  <a:t>3</a:t>
                </a:r>
              </a:p>
            </p:txBody>
          </p:sp>
          <p:sp>
            <p:nvSpPr>
              <p:cNvPr id="63" name="Text Box 14"/>
              <p:cNvSpPr txBox="1">
                <a:spLocks noChangeArrowheads="1"/>
              </p:cNvSpPr>
              <p:nvPr/>
            </p:nvSpPr>
            <p:spPr bwMode="auto">
              <a:xfrm>
                <a:off x="1758" y="1768"/>
                <a:ext cx="39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1200" b="1"/>
                  <a:t>0</a:t>
                </a:r>
              </a:p>
            </p:txBody>
          </p:sp>
          <p:sp>
            <p:nvSpPr>
              <p:cNvPr id="64" name="Text Box 15"/>
              <p:cNvSpPr txBox="1">
                <a:spLocks noChangeArrowheads="1"/>
              </p:cNvSpPr>
              <p:nvPr/>
            </p:nvSpPr>
            <p:spPr bwMode="auto">
              <a:xfrm>
                <a:off x="1496" y="415"/>
                <a:ext cx="65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y=f(x)</a:t>
                </a:r>
              </a:p>
            </p:txBody>
          </p:sp>
          <p:sp>
            <p:nvSpPr>
              <p:cNvPr id="65" name="Text Box 16"/>
              <p:cNvSpPr txBox="1">
                <a:spLocks noChangeArrowheads="1"/>
              </p:cNvSpPr>
              <p:nvPr/>
            </p:nvSpPr>
            <p:spPr bwMode="auto">
              <a:xfrm>
                <a:off x="2386" y="1328"/>
                <a:ext cx="58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f(x</a:t>
                </a:r>
                <a:r>
                  <a:rPr lang="en-US" altLang="zh-CN" dirty="0"/>
                  <a:t> 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)</a:t>
                </a:r>
              </a:p>
            </p:txBody>
          </p:sp>
          <p:sp>
            <p:nvSpPr>
              <p:cNvPr id="66" name="Text Box 17"/>
              <p:cNvSpPr txBox="1">
                <a:spLocks noChangeArrowheads="1"/>
              </p:cNvSpPr>
              <p:nvPr/>
            </p:nvSpPr>
            <p:spPr bwMode="auto">
              <a:xfrm>
                <a:off x="2082" y="776"/>
                <a:ext cx="53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f(x</a:t>
                </a:r>
                <a:r>
                  <a:rPr lang="en-US" altLang="zh-CN" sz="2000" b="1" baseline="-25000" dirty="0"/>
                  <a:t>1</a:t>
                </a:r>
                <a:r>
                  <a:rPr lang="en-US" altLang="zh-CN" sz="2000" b="1" dirty="0"/>
                  <a:t>)</a:t>
                </a:r>
              </a:p>
            </p:txBody>
          </p:sp>
          <p:sp>
            <p:nvSpPr>
              <p:cNvPr id="67" name="Text Box 18"/>
              <p:cNvSpPr txBox="1">
                <a:spLocks noChangeArrowheads="1"/>
              </p:cNvSpPr>
              <p:nvPr/>
            </p:nvSpPr>
            <p:spPr bwMode="auto">
              <a:xfrm>
                <a:off x="3345" y="913"/>
                <a:ext cx="58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zh-CN" sz="2000" b="1" dirty="0"/>
                  <a:t>f(x</a:t>
                </a:r>
                <a:r>
                  <a:rPr lang="en-US" altLang="zh-CN" dirty="0"/>
                  <a:t> </a:t>
                </a:r>
                <a:r>
                  <a:rPr lang="en-US" altLang="zh-CN" sz="2000" b="1" baseline="-25000" dirty="0"/>
                  <a:t>3</a:t>
                </a:r>
                <a:r>
                  <a:rPr lang="en-US" altLang="zh-CN" sz="2000" b="1" dirty="0"/>
                  <a:t>)</a:t>
                </a:r>
              </a:p>
            </p:txBody>
          </p:sp>
        </p:grpSp>
        <p:graphicFrame>
          <p:nvGraphicFramePr>
            <p:cNvPr id="6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4614539"/>
                </p:ext>
              </p:extLst>
            </p:nvPr>
          </p:nvGraphicFramePr>
          <p:xfrm>
            <a:off x="4942465" y="4902777"/>
            <a:ext cx="298450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2" name="Equation" r:id="rId10" imgW="126720" imgH="139680" progId="Equation.DSMT4">
                    <p:embed/>
                  </p:oleObj>
                </mc:Choice>
                <mc:Fallback>
                  <p:oleObj name="Equation" r:id="rId10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2465" y="4902777"/>
                          <a:ext cx="298450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28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8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063676"/>
              </p:ext>
            </p:extLst>
          </p:nvPr>
        </p:nvGraphicFramePr>
        <p:xfrm>
          <a:off x="1886673" y="3380037"/>
          <a:ext cx="8102279" cy="222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5" name="Equation" r:id="rId3" imgW="3987720" imgH="1168200" progId="Equation.DSMT4">
                  <p:embed/>
                </p:oleObj>
              </mc:Choice>
              <mc:Fallback>
                <p:oleObj name="Equation" r:id="rId3" imgW="39877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6673" y="3380037"/>
                        <a:ext cx="8102279" cy="2226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5179" y="941683"/>
            <a:ext cx="8484243" cy="2260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ea typeface="仿宋_GB2312" pitchFamily="49" charset="-122"/>
              </a:rPr>
              <a:t>进退法</a:t>
            </a:r>
            <a:endParaRPr lang="en-US" altLang="zh-CN" dirty="0">
              <a:ea typeface="仿宋_GB2312" pitchFamily="49" charset="-122"/>
            </a:endParaRPr>
          </a:p>
          <a:p>
            <a:pPr lvl="1"/>
            <a:r>
              <a:rPr lang="zh-CN" altLang="en-US" dirty="0">
                <a:ea typeface="仿宋_GB2312" pitchFamily="49" charset="-122"/>
              </a:rPr>
              <a:t>基本思想：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从一点出发，按一定的步长，试图确定出函数值呈现出</a:t>
            </a:r>
            <a:r>
              <a:rPr lang="zh-CN" altLang="en-US" sz="2400" dirty="0">
                <a:ea typeface="仿宋_GB2312" pitchFamily="49" charset="-122"/>
              </a:rPr>
              <a:t>”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高－低－高</a:t>
            </a:r>
            <a:r>
              <a:rPr lang="zh-CN" altLang="en-US" sz="2400" dirty="0">
                <a:ea typeface="仿宋_GB2312" pitchFamily="49" charset="-122"/>
              </a:rPr>
              <a:t>“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的三个点。一个方向不成功，就退回来沿相反方向搜索。</a:t>
            </a:r>
            <a:endParaRPr lang="en-US" altLang="zh-CN" sz="2400" dirty="0">
              <a:latin typeface="仿宋_GB2312" pitchFamily="49" charset="-122"/>
              <a:ea typeface="仿宋_GB2312" pitchFamily="49" charset="-122"/>
            </a:endParaRPr>
          </a:p>
          <a:p>
            <a:pPr lvl="1"/>
            <a:endParaRPr lang="zh-CN" altLang="en-US" sz="2400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  具体作法：</a:t>
            </a:r>
          </a:p>
        </p:txBody>
      </p:sp>
      <p:sp>
        <p:nvSpPr>
          <p:cNvPr id="3" name="矩形 2"/>
          <p:cNvSpPr/>
          <p:nvPr/>
        </p:nvSpPr>
        <p:spPr>
          <a:xfrm>
            <a:off x="1284789" y="763929"/>
            <a:ext cx="9595413" cy="5567423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7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/>
                  <a:t>Step1.</a:t>
                </a:r>
                <a:r>
                  <a:rPr lang="zh-CN" altLang="en-US" sz="2400" dirty="0"/>
                  <a:t>给定初始值。初始点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baseline="-25000" dirty="0"/>
                  <a:t>，</a:t>
                </a:r>
                <a:r>
                  <a:rPr lang="zh-CN" altLang="en-US" sz="2400" dirty="0"/>
                  <a:t>初始步长</a:t>
                </a:r>
                <a:r>
                  <a:rPr lang="en-US" altLang="zh-CN" sz="2400" dirty="0"/>
                  <a:t>h&gt;0.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/>
                  <a:t>Step2.</a:t>
                </a:r>
                <a:r>
                  <a:rPr lang="zh-CN" altLang="en-US" sz="2400" dirty="0"/>
                  <a:t>令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 baseline="-2500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400" dirty="0"/>
                  <a:t>h</a:t>
                </a:r>
                <a:r>
                  <a:rPr lang="zh-CN" altLang="en-US" sz="2400" dirty="0"/>
                  <a:t>，计算</a:t>
                </a:r>
                <a:r>
                  <a:rPr lang="en-US" altLang="zh-CN" sz="2400" dirty="0"/>
                  <a:t>f1=f(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1),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CN" sz="2400" b="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/>
                  <a:t>step3.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dirty="0"/>
                  <a:t>若</a:t>
                </a:r>
                <a:r>
                  <a:rPr lang="en-US" altLang="zh-CN" dirty="0"/>
                  <a:t>f2&lt;f1</a:t>
                </a:r>
                <a:r>
                  <a:rPr lang="zh-CN" altLang="en-US" dirty="0"/>
                  <a:t>，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前进</a:t>
                </a:r>
                <a:r>
                  <a:rPr lang="zh-CN" altLang="en-US" dirty="0"/>
                  <a:t>运算，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计算</a:t>
                </a:r>
                <a:r>
                  <a:rPr lang="en-US" altLang="zh-CN" dirty="0"/>
                  <a:t>f3=f(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endParaRPr lang="en-US" altLang="zh-CN" b="0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dirty="0"/>
                  <a:t>(1) </a:t>
                </a:r>
                <a:r>
                  <a:rPr lang="zh-CN" altLang="en-US" dirty="0"/>
                  <a:t>若</a:t>
                </a:r>
                <a:r>
                  <a:rPr lang="en-US" altLang="zh-CN" dirty="0"/>
                  <a:t>f2&lt;f3</a:t>
                </a:r>
                <a:r>
                  <a:rPr lang="zh-CN" altLang="en-US" dirty="0"/>
                  <a:t>，则搜索区间</a:t>
                </a:r>
                <a:r>
                  <a:rPr lang="en-US" altLang="zh-CN" dirty="0"/>
                  <a:t>[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]=[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，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停止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）若</a:t>
                </a:r>
                <a:r>
                  <a:rPr lang="en-US" altLang="zh-CN" dirty="0"/>
                  <a:t>f2&gt;f3</a:t>
                </a:r>
                <a:r>
                  <a:rPr lang="zh-CN" altLang="en-US" dirty="0"/>
                  <a:t>，则步长</a:t>
                </a:r>
                <a:r>
                  <a:rPr lang="en-US" altLang="zh-CN" dirty="0"/>
                  <a:t>h=2h,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返回（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）重新开始。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773949" y="894705"/>
            <a:ext cx="2832100" cy="2701925"/>
            <a:chOff x="8140558" y="2597379"/>
            <a:chExt cx="2832100" cy="2701925"/>
          </a:xfrm>
        </p:grpSpPr>
        <p:pic>
          <p:nvPicPr>
            <p:cNvPr id="15" name="图片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071" y="4923065"/>
              <a:ext cx="279400" cy="34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图片 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637" y="4957991"/>
              <a:ext cx="300038" cy="341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图片 1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2617" y="4938941"/>
              <a:ext cx="300037" cy="360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8140558" y="2597379"/>
              <a:ext cx="2832100" cy="2606675"/>
              <a:chOff x="8773970" y="3338512"/>
              <a:chExt cx="2832100" cy="2606675"/>
            </a:xfrm>
          </p:grpSpPr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V="1">
                <a:off x="9074008" y="3698874"/>
                <a:ext cx="0" cy="19589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Line 22"/>
              <p:cNvSpPr>
                <a:spLocks noChangeShapeType="1"/>
              </p:cNvSpPr>
              <p:nvPr/>
            </p:nvSpPr>
            <p:spPr bwMode="auto">
              <a:xfrm>
                <a:off x="9074008" y="5643562"/>
                <a:ext cx="24098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23"/>
              <p:cNvSpPr>
                <a:spLocks/>
              </p:cNvSpPr>
              <p:nvPr/>
            </p:nvSpPr>
            <p:spPr bwMode="auto">
              <a:xfrm>
                <a:off x="9553433" y="3873499"/>
                <a:ext cx="1639887" cy="1371600"/>
              </a:xfrm>
              <a:custGeom>
                <a:avLst/>
                <a:gdLst>
                  <a:gd name="T0" fmla="*/ 0 w 1033"/>
                  <a:gd name="T1" fmla="*/ 0 h 864"/>
                  <a:gd name="T2" fmla="*/ 945057512 w 1033"/>
                  <a:gd name="T3" fmla="*/ 2142132813 h 864"/>
                  <a:gd name="T4" fmla="*/ 2147483647 w 1033"/>
                  <a:gd name="T5" fmla="*/ 206652813 h 86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33" h="864">
                    <a:moveTo>
                      <a:pt x="0" y="0"/>
                    </a:moveTo>
                    <a:cubicBezTo>
                      <a:pt x="101" y="418"/>
                      <a:pt x="203" y="836"/>
                      <a:pt x="375" y="850"/>
                    </a:cubicBezTo>
                    <a:cubicBezTo>
                      <a:pt x="547" y="864"/>
                      <a:pt x="930" y="210"/>
                      <a:pt x="1033" y="82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1" name="图片 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3970" y="3338512"/>
                <a:ext cx="577850" cy="3190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图片 1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6358" y="5724524"/>
                <a:ext cx="239712" cy="220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Line 26"/>
              <p:cNvSpPr>
                <a:spLocks noChangeShapeType="1"/>
              </p:cNvSpPr>
              <p:nvPr/>
            </p:nvSpPr>
            <p:spPr bwMode="auto">
              <a:xfrm>
                <a:off x="9626458" y="4221162"/>
                <a:ext cx="0" cy="142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Line 27"/>
              <p:cNvSpPr>
                <a:spLocks noChangeShapeType="1"/>
              </p:cNvSpPr>
              <p:nvPr/>
            </p:nvSpPr>
            <p:spPr bwMode="auto">
              <a:xfrm flipH="1">
                <a:off x="10293208" y="5178424"/>
                <a:ext cx="0" cy="463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pic>
            <p:nvPicPr>
              <p:cNvPr id="17" name="图片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183" y="3822699"/>
                <a:ext cx="638175" cy="339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图片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3483" y="4649787"/>
                <a:ext cx="658812" cy="339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图片 1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9695" y="5653087"/>
                <a:ext cx="200025" cy="220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图片 20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0745" y="4494212"/>
                <a:ext cx="6588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10815495" y="4525962"/>
                <a:ext cx="0" cy="1117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zh-CN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7360849" y="4163183"/>
            <a:ext cx="3197673" cy="2667001"/>
            <a:chOff x="2005" y="2095"/>
            <a:chExt cx="1784" cy="1680"/>
          </a:xfrm>
        </p:grpSpPr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V="1">
              <a:off x="2194" y="2322"/>
              <a:ext cx="0" cy="1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194" y="3547"/>
              <a:ext cx="15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2496" y="2432"/>
              <a:ext cx="1033" cy="864"/>
            </a:xfrm>
            <a:custGeom>
              <a:avLst/>
              <a:gdLst>
                <a:gd name="T0" fmla="*/ 0 w 1033"/>
                <a:gd name="T1" fmla="*/ 0 h 864"/>
                <a:gd name="T2" fmla="*/ 375 w 1033"/>
                <a:gd name="T3" fmla="*/ 850 h 864"/>
                <a:gd name="T4" fmla="*/ 1033 w 1033"/>
                <a:gd name="T5" fmla="*/ 82 h 86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33" h="864">
                  <a:moveTo>
                    <a:pt x="0" y="0"/>
                  </a:moveTo>
                  <a:cubicBezTo>
                    <a:pt x="101" y="418"/>
                    <a:pt x="203" y="836"/>
                    <a:pt x="375" y="850"/>
                  </a:cubicBezTo>
                  <a:cubicBezTo>
                    <a:pt x="547" y="864"/>
                    <a:pt x="930" y="210"/>
                    <a:pt x="1033" y="82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27" name="图片 2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" y="2095"/>
              <a:ext cx="36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8" name="图片 2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3598"/>
              <a:ext cx="151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" name="Line 11"/>
            <p:cNvSpPr>
              <a:spLocks noChangeShapeType="1"/>
            </p:cNvSpPr>
            <p:nvPr/>
          </p:nvSpPr>
          <p:spPr bwMode="auto">
            <a:xfrm>
              <a:off x="2542" y="2651"/>
              <a:ext cx="0" cy="8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>
              <a:off x="2651" y="2989"/>
              <a:ext cx="0" cy="5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31" name="图片 3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" y="3560"/>
              <a:ext cx="17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" name="图片 3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" y="3550"/>
              <a:ext cx="1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3" name="图片 3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" y="2199"/>
              <a:ext cx="40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" name="图片 3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" y="2428"/>
              <a:ext cx="41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" name="图片 3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" y="3553"/>
              <a:ext cx="126" cy="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2505" y="2478"/>
              <a:ext cx="0" cy="10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pic>
          <p:nvPicPr>
            <p:cNvPr id="37" name="图片 36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0" y="3544"/>
              <a:ext cx="189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8" name="图片 3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" y="2806"/>
              <a:ext cx="415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9" name="文本框 38"/>
          <p:cNvSpPr txBox="1"/>
          <p:nvPr/>
        </p:nvSpPr>
        <p:spPr>
          <a:xfrm>
            <a:off x="9589180" y="103579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9984088" y="19004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f2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8872159" y="428622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8958218" y="473124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110618" y="530405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f3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1071697" y="184161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0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800" dirty="0"/>
                  <a:t>若</a:t>
                </a:r>
                <a:r>
                  <a:rPr lang="en-US" altLang="zh-CN" sz="3800" dirty="0"/>
                  <a:t>f2&gt;f1</a:t>
                </a:r>
                <a:r>
                  <a:rPr lang="zh-CN" altLang="en-US" sz="3800" dirty="0"/>
                  <a:t>，后退运算</a:t>
                </a:r>
                <a:r>
                  <a:rPr lang="en-US" altLang="zh-CN" sz="3800" dirty="0"/>
                  <a:t>(</a:t>
                </a:r>
                <a:r>
                  <a:rPr lang="zh-CN" altLang="en-US" sz="3800" b="1" dirty="0">
                    <a:solidFill>
                      <a:srgbClr val="0070C0"/>
                    </a:solidFill>
                  </a:rPr>
                  <a:t>步长反号</a:t>
                </a:r>
                <a:r>
                  <a:rPr lang="zh-CN" altLang="en-US" sz="3800" dirty="0"/>
                  <a:t>，反向操作</a:t>
                </a:r>
                <a:r>
                  <a:rPr lang="en-US" altLang="zh-CN" sz="38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3400" dirty="0"/>
                  <a:t>h=-h,         a1,a2=a2,a1</a:t>
                </a:r>
                <a14:m>
                  <m:oMath xmlns:m="http://schemas.openxmlformats.org/officeDocument/2006/math">
                    <m:r>
                      <a:rPr lang="zh-CN" altLang="en-US" sz="3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3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400" b="0" i="1" smtClean="0">
                        <a:latin typeface="Cambria Math" panose="02040503050406030204" pitchFamily="18" charset="0"/>
                      </a:rPr>
                      <m:t>3=</m:t>
                    </m:r>
                    <m:r>
                      <a:rPr lang="zh-CN" altLang="en-US" sz="3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3400" b="0" i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3400" b="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sz="3400" dirty="0"/>
                  <a:t>f1,f2=f2,f1, f</a:t>
                </a:r>
                <a14:m>
                  <m:oMath xmlns:m="http://schemas.openxmlformats.org/officeDocument/2006/math">
                    <m:r>
                      <a:rPr lang="en-US" altLang="zh-CN" sz="34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3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34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3400" dirty="0"/>
                  <a:t>其后步骤重复前面的</a:t>
                </a:r>
                <a:r>
                  <a:rPr lang="en-US" altLang="zh-CN" sz="3400" dirty="0"/>
                  <a:t>(1)(2)</a:t>
                </a:r>
                <a:endParaRPr lang="zh-CN" altLang="en-US" sz="3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 b="-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073236" y="1506682"/>
            <a:ext cx="2556164" cy="2410693"/>
            <a:chOff x="4073236" y="1506682"/>
            <a:chExt cx="2556164" cy="2410693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4073236" y="3906983"/>
              <a:ext cx="2556164" cy="103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 flipV="1">
              <a:off x="4073236" y="1506682"/>
              <a:ext cx="17318" cy="24003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任意多边形 15"/>
          <p:cNvSpPr/>
          <p:nvPr/>
        </p:nvSpPr>
        <p:spPr>
          <a:xfrm>
            <a:off x="4861367" y="2187616"/>
            <a:ext cx="1539433" cy="1077048"/>
          </a:xfrm>
          <a:custGeom>
            <a:avLst/>
            <a:gdLst>
              <a:gd name="connsiteX0" fmla="*/ 0 w 1296365"/>
              <a:gd name="connsiteY0" fmla="*/ 0 h 891853"/>
              <a:gd name="connsiteX1" fmla="*/ 277793 w 1296365"/>
              <a:gd name="connsiteY1" fmla="*/ 891251 h 891853"/>
              <a:gd name="connsiteX2" fmla="*/ 1273215 w 1296365"/>
              <a:gd name="connsiteY2" fmla="*/ 150471 h 891853"/>
              <a:gd name="connsiteX3" fmla="*/ 1273215 w 1296365"/>
              <a:gd name="connsiteY3" fmla="*/ 150471 h 891853"/>
              <a:gd name="connsiteX4" fmla="*/ 1296365 w 1296365"/>
              <a:gd name="connsiteY4" fmla="*/ 92598 h 89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365" h="891853">
                <a:moveTo>
                  <a:pt x="0" y="0"/>
                </a:moveTo>
                <a:cubicBezTo>
                  <a:pt x="32795" y="433086"/>
                  <a:pt x="65591" y="866173"/>
                  <a:pt x="277793" y="891251"/>
                </a:cubicBezTo>
                <a:cubicBezTo>
                  <a:pt x="489996" y="916330"/>
                  <a:pt x="1273215" y="150471"/>
                  <a:pt x="1273215" y="150471"/>
                </a:cubicBezTo>
                <a:lnTo>
                  <a:pt x="1273215" y="150471"/>
                </a:lnTo>
                <a:lnTo>
                  <a:pt x="1296365" y="92598"/>
                </a:ln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5676784" y="3054473"/>
            <a:ext cx="1" cy="967013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127585" y="3264664"/>
            <a:ext cx="3" cy="652711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490675" y="254924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f2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453512" y="220088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f1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906501" y="3917375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501" y="3917375"/>
                <a:ext cx="50847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435335" y="3928651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335" y="3928651"/>
                <a:ext cx="50847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7171613" y="2618333"/>
                <a:ext cx="30856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进</m:t>
                    </m:r>
                  </m:oMath>
                </a14:m>
                <a:r>
                  <a:rPr lang="zh-CN" altLang="en-US" dirty="0"/>
                  <a:t>行交换，故利用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作</m:t>
                    </m:r>
                  </m:oMath>
                </a14:m>
                <a:r>
                  <a:rPr lang="zh-CN" altLang="en-US" dirty="0"/>
                  <a:t>为中间量</a:t>
                </a: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613" y="2618333"/>
                <a:ext cx="3085670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435335" y="4209792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335" y="4209792"/>
                <a:ext cx="50847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4886559" y="4191415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559" y="4191415"/>
                <a:ext cx="508473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/>
          <p:cNvSpPr txBox="1"/>
          <p:nvPr/>
        </p:nvSpPr>
        <p:spPr>
          <a:xfrm>
            <a:off x="5003836" y="284768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913767" y="256504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2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21735"/>
              </p:ext>
            </p:extLst>
          </p:nvPr>
        </p:nvGraphicFramePr>
        <p:xfrm>
          <a:off x="1922826" y="1040699"/>
          <a:ext cx="79581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Equation" r:id="rId3" imgW="3517560" imgH="482400" progId="Equation.DSMT4">
                  <p:embed/>
                </p:oleObj>
              </mc:Choice>
              <mc:Fallback>
                <p:oleObj name="Equation" r:id="rId3" imgW="3517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826" y="1040699"/>
                        <a:ext cx="7958137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搜索区间的确定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85" y="862872"/>
            <a:ext cx="10528705" cy="54685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7469" y="10406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例：</a:t>
            </a:r>
          </a:p>
        </p:txBody>
      </p:sp>
    </p:spTree>
    <p:extLst>
      <p:ext uri="{BB962C8B-B14F-4D97-AF65-F5344CB8AC3E}">
        <p14:creationId xmlns:p14="http://schemas.microsoft.com/office/powerpoint/2010/main" val="192271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18823</TotalTime>
  <Words>2464</Words>
  <Application>Microsoft Office PowerPoint</Application>
  <PresentationFormat>宽屏</PresentationFormat>
  <Paragraphs>345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等线</vt:lpstr>
      <vt:lpstr>等线 Light</vt:lpstr>
      <vt:lpstr>仿宋_GB2312</vt:lpstr>
      <vt:lpstr>华文中宋</vt:lpstr>
      <vt:lpstr>楷体_GB2312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公式</vt:lpstr>
      <vt:lpstr>Equation.3</vt:lpstr>
      <vt:lpstr>最优化技术</vt:lpstr>
      <vt:lpstr>一维搜索技术</vt:lpstr>
      <vt:lpstr>一维搜索技术</vt:lpstr>
      <vt:lpstr>PowerPoint 演示文稿</vt:lpstr>
      <vt:lpstr>一维搜索技术</vt:lpstr>
      <vt:lpstr>搜索区间的确定</vt:lpstr>
      <vt:lpstr>搜索区间的确定</vt:lpstr>
      <vt:lpstr>搜索区间的确定</vt:lpstr>
      <vt:lpstr>搜索区间的确定</vt:lpstr>
      <vt:lpstr>搜索区间的确定</vt:lpstr>
      <vt:lpstr>搜索区间的确定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黄金分割法</vt:lpstr>
      <vt:lpstr>斐波拉契法</vt:lpstr>
      <vt:lpstr>Fibonacci法</vt:lpstr>
      <vt:lpstr>Fibonacci法</vt:lpstr>
      <vt:lpstr>Fibonacci</vt:lpstr>
      <vt:lpstr>二分法</vt:lpstr>
      <vt:lpstr>二分法</vt:lpstr>
      <vt:lpstr>二分法</vt:lpstr>
      <vt:lpstr>牛顿插值法</vt:lpstr>
      <vt:lpstr>牛顿法</vt:lpstr>
      <vt:lpstr>牛顿法</vt:lpstr>
      <vt:lpstr>PowerPoint 演示文稿</vt:lpstr>
      <vt:lpstr>牛顿法</vt:lpstr>
      <vt:lpstr>牛顿法</vt:lpstr>
      <vt:lpstr>牛顿法</vt:lpstr>
      <vt:lpstr>PowerPoint 演示文稿</vt:lpstr>
      <vt:lpstr>割线法</vt:lpstr>
      <vt:lpstr>一维搜索技术</vt:lpstr>
      <vt:lpstr>一维搜索技术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Xiaoyu Liu</cp:lastModifiedBy>
  <cp:revision>203</cp:revision>
  <dcterms:created xsi:type="dcterms:W3CDTF">2019-12-25T10:26:10Z</dcterms:created>
  <dcterms:modified xsi:type="dcterms:W3CDTF">2021-03-09T05:22:31Z</dcterms:modified>
</cp:coreProperties>
</file>